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C230"/>
    <a:srgbClr val="00AFF0"/>
    <a:srgbClr val="33A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1950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AA624F-6FBF-4888-A32D-EFA8ABBED5B5}" type="doc">
      <dgm:prSet loTypeId="urn:microsoft.com/office/officeart/2005/8/layout/chevron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D8A7A346-968E-4F84-A4F1-0E57667AD812}">
      <dgm:prSet phldrT="[Text]"/>
      <dgm:spPr>
        <a:solidFill>
          <a:srgbClr val="00AFF0"/>
        </a:solidFill>
        <a:ln>
          <a:solidFill>
            <a:srgbClr val="00AFF0"/>
          </a:solidFill>
        </a:ln>
      </dgm:spPr>
      <dgm:t>
        <a:bodyPr/>
        <a:lstStyle/>
        <a:p>
          <a:r>
            <a:rPr lang="cs-CZ" smtClean="0"/>
            <a:t>1</a:t>
          </a:r>
          <a:endParaRPr lang="en-GB" dirty="0"/>
        </a:p>
      </dgm:t>
    </dgm:pt>
    <dgm:pt modelId="{594B1385-4FC0-493F-B898-0B3F3BD75046}" type="parTrans" cxnId="{E2F60500-019D-43DF-9E35-002684B4495B}">
      <dgm:prSet/>
      <dgm:spPr/>
      <dgm:t>
        <a:bodyPr/>
        <a:lstStyle/>
        <a:p>
          <a:endParaRPr lang="en-GB"/>
        </a:p>
      </dgm:t>
    </dgm:pt>
    <dgm:pt modelId="{348CF54A-C59D-4EA7-BC12-5CD3795B539A}" type="sibTrans" cxnId="{E2F60500-019D-43DF-9E35-002684B4495B}">
      <dgm:prSet/>
      <dgm:spPr/>
      <dgm:t>
        <a:bodyPr/>
        <a:lstStyle/>
        <a:p>
          <a:endParaRPr lang="en-GB"/>
        </a:p>
      </dgm:t>
    </dgm:pt>
    <dgm:pt modelId="{DCF62409-0F6C-41DA-998D-22B07AC44FC2}">
      <dgm:prSet phldrT="[Text]"/>
      <dgm:spPr>
        <a:solidFill>
          <a:srgbClr val="00AFF0"/>
        </a:solidFill>
        <a:ln>
          <a:solidFill>
            <a:srgbClr val="00AFF0"/>
          </a:solidFill>
        </a:ln>
      </dgm:spPr>
      <dgm:t>
        <a:bodyPr/>
        <a:lstStyle/>
        <a:p>
          <a:r>
            <a:rPr lang="cs-CZ" dirty="0"/>
            <a:t>4</a:t>
          </a:r>
          <a:endParaRPr lang="en-GB" dirty="0"/>
        </a:p>
      </dgm:t>
    </dgm:pt>
    <dgm:pt modelId="{8EF18EA9-54CD-4A44-95DB-F5FF472AB351}" type="parTrans" cxnId="{049336D3-7414-4734-9C30-AEA9EABBF82E}">
      <dgm:prSet/>
      <dgm:spPr/>
      <dgm:t>
        <a:bodyPr/>
        <a:lstStyle/>
        <a:p>
          <a:endParaRPr lang="en-GB"/>
        </a:p>
      </dgm:t>
    </dgm:pt>
    <dgm:pt modelId="{312A3A2B-A5CB-43B3-BF63-12D2C694D5EA}" type="sibTrans" cxnId="{049336D3-7414-4734-9C30-AEA9EABBF82E}">
      <dgm:prSet/>
      <dgm:spPr/>
      <dgm:t>
        <a:bodyPr/>
        <a:lstStyle/>
        <a:p>
          <a:endParaRPr lang="en-GB"/>
        </a:p>
      </dgm:t>
    </dgm:pt>
    <dgm:pt modelId="{BA31F5A3-5D0D-4363-BA33-469D781986E4}">
      <dgm:prSet/>
      <dgm:spPr>
        <a:solidFill>
          <a:srgbClr val="00AFF0"/>
        </a:solidFill>
        <a:ln>
          <a:solidFill>
            <a:srgbClr val="00AFF0"/>
          </a:solidFill>
        </a:ln>
      </dgm:spPr>
      <dgm:t>
        <a:bodyPr/>
        <a:lstStyle/>
        <a:p>
          <a:r>
            <a:rPr lang="cs-CZ" dirty="0"/>
            <a:t>2</a:t>
          </a:r>
          <a:endParaRPr lang="en-GB" dirty="0"/>
        </a:p>
      </dgm:t>
    </dgm:pt>
    <dgm:pt modelId="{06E39576-ABAA-46C2-A5E2-1A5FB9945BAE}" type="parTrans" cxnId="{6C4C43F9-883C-4C64-A214-7855DA0E6B28}">
      <dgm:prSet/>
      <dgm:spPr/>
      <dgm:t>
        <a:bodyPr/>
        <a:lstStyle/>
        <a:p>
          <a:endParaRPr lang="en-GB"/>
        </a:p>
      </dgm:t>
    </dgm:pt>
    <dgm:pt modelId="{B648D279-6800-41BB-8ED8-160282951CC5}" type="sibTrans" cxnId="{6C4C43F9-883C-4C64-A214-7855DA0E6B28}">
      <dgm:prSet/>
      <dgm:spPr/>
      <dgm:t>
        <a:bodyPr/>
        <a:lstStyle/>
        <a:p>
          <a:endParaRPr lang="en-GB"/>
        </a:p>
      </dgm:t>
    </dgm:pt>
    <dgm:pt modelId="{31938108-E56C-4C60-826B-B56EC9677A9A}">
      <dgm:prSet/>
      <dgm:spPr>
        <a:solidFill>
          <a:srgbClr val="00AFF0"/>
        </a:solidFill>
        <a:ln>
          <a:solidFill>
            <a:srgbClr val="00AFF0"/>
          </a:solidFill>
        </a:ln>
      </dgm:spPr>
      <dgm:t>
        <a:bodyPr/>
        <a:lstStyle/>
        <a:p>
          <a:r>
            <a:rPr lang="cs-CZ" dirty="0"/>
            <a:t>3</a:t>
          </a:r>
          <a:endParaRPr lang="en-GB" dirty="0"/>
        </a:p>
      </dgm:t>
    </dgm:pt>
    <dgm:pt modelId="{EA1F5385-32F3-450A-B6A7-E8BBB99F719F}" type="parTrans" cxnId="{91E129E6-4AEA-4465-A630-0BD5EDB1E7DD}">
      <dgm:prSet/>
      <dgm:spPr/>
      <dgm:t>
        <a:bodyPr/>
        <a:lstStyle/>
        <a:p>
          <a:endParaRPr lang="en-GB"/>
        </a:p>
      </dgm:t>
    </dgm:pt>
    <dgm:pt modelId="{5E9FE755-6511-4D8A-A1C5-A168C2EC6731}" type="sibTrans" cxnId="{91E129E6-4AEA-4465-A630-0BD5EDB1E7DD}">
      <dgm:prSet/>
      <dgm:spPr/>
      <dgm:t>
        <a:bodyPr/>
        <a:lstStyle/>
        <a:p>
          <a:endParaRPr lang="en-GB"/>
        </a:p>
      </dgm:t>
    </dgm:pt>
    <dgm:pt modelId="{EF0BF8C2-137C-4DAE-BE18-9D85B0EEEE30}">
      <dgm:prSet/>
      <dgm:spPr>
        <a:ln w="28575">
          <a:solidFill>
            <a:srgbClr val="EEC230"/>
          </a:solidFill>
        </a:ln>
      </dgm:spPr>
      <dgm:t>
        <a:bodyPr/>
        <a:lstStyle/>
        <a:p>
          <a:r>
            <a:rPr lang="en-US" dirty="0"/>
            <a:t>Optimize a high performance </a:t>
          </a:r>
          <a:r>
            <a:rPr lang="en-US" dirty="0" smtClean="0"/>
            <a:t>water to water heat pump</a:t>
          </a:r>
          <a:r>
            <a:rPr lang="cs-CZ" dirty="0" smtClean="0"/>
            <a:t> </a:t>
          </a:r>
          <a:r>
            <a:rPr lang="en-US" dirty="0" smtClean="0"/>
            <a:t>supplied </a:t>
          </a:r>
          <a:r>
            <a:rPr lang="en-US" dirty="0"/>
            <a:t>by hybrid PV and solar collectors</a:t>
          </a:r>
          <a:endParaRPr lang="en-GB" dirty="0"/>
        </a:p>
      </dgm:t>
    </dgm:pt>
    <dgm:pt modelId="{10B88552-4A69-4E49-9720-93E0F7ED60D7}" type="parTrans" cxnId="{3902D74D-D9D1-41CA-9C83-2E6D1C72EF3B}">
      <dgm:prSet/>
      <dgm:spPr/>
      <dgm:t>
        <a:bodyPr/>
        <a:lstStyle/>
        <a:p>
          <a:endParaRPr lang="en-GB"/>
        </a:p>
      </dgm:t>
    </dgm:pt>
    <dgm:pt modelId="{EF5E41AB-CCF1-4D21-A3F4-A64DABB42A9B}" type="sibTrans" cxnId="{3902D74D-D9D1-41CA-9C83-2E6D1C72EF3B}">
      <dgm:prSet/>
      <dgm:spPr/>
      <dgm:t>
        <a:bodyPr/>
        <a:lstStyle/>
        <a:p>
          <a:endParaRPr lang="en-GB"/>
        </a:p>
      </dgm:t>
    </dgm:pt>
    <dgm:pt modelId="{31582167-B8CC-43C9-AB43-8E2582A076D9}">
      <dgm:prSet/>
      <dgm:spPr>
        <a:solidFill>
          <a:srgbClr val="00AFF0"/>
        </a:solidFill>
        <a:ln>
          <a:solidFill>
            <a:srgbClr val="00AFF0"/>
          </a:solidFill>
        </a:ln>
      </dgm:spPr>
      <dgm:t>
        <a:bodyPr/>
        <a:lstStyle/>
        <a:p>
          <a:r>
            <a:rPr lang="cs-CZ" dirty="0" smtClean="0"/>
            <a:t>6</a:t>
          </a:r>
          <a:endParaRPr lang="en-US" dirty="0"/>
        </a:p>
      </dgm:t>
    </dgm:pt>
    <dgm:pt modelId="{549B0A81-E062-43D4-9015-84B00693F217}" type="parTrans" cxnId="{620847F8-E605-4B95-92F4-308A962F664C}">
      <dgm:prSet/>
      <dgm:spPr/>
      <dgm:t>
        <a:bodyPr/>
        <a:lstStyle/>
        <a:p>
          <a:endParaRPr lang="en-US"/>
        </a:p>
      </dgm:t>
    </dgm:pt>
    <dgm:pt modelId="{1936B347-38F9-47A8-96B7-40925B4AC500}" type="sibTrans" cxnId="{620847F8-E605-4B95-92F4-308A962F664C}">
      <dgm:prSet/>
      <dgm:spPr/>
      <dgm:t>
        <a:bodyPr/>
        <a:lstStyle/>
        <a:p>
          <a:endParaRPr lang="en-US"/>
        </a:p>
      </dgm:t>
    </dgm:pt>
    <dgm:pt modelId="{D8D3268E-AC45-420A-86AD-E39935552DEF}">
      <dgm:prSet/>
      <dgm:spPr>
        <a:ln w="28575">
          <a:solidFill>
            <a:srgbClr val="EEC230"/>
          </a:solidFill>
        </a:ln>
      </dgm:spPr>
      <dgm:t>
        <a:bodyPr/>
        <a:lstStyle/>
        <a:p>
          <a:r>
            <a:rPr lang="cs-CZ" dirty="0" smtClean="0"/>
            <a:t>A</a:t>
          </a:r>
          <a:r>
            <a:rPr lang="en-US" dirty="0" err="1" smtClean="0"/>
            <a:t>ssess</a:t>
          </a:r>
          <a:r>
            <a:rPr lang="en-US" dirty="0" smtClean="0"/>
            <a:t> the economical potential of the hybrid system</a:t>
          </a:r>
          <a:endParaRPr lang="en-US" dirty="0"/>
        </a:p>
      </dgm:t>
    </dgm:pt>
    <dgm:pt modelId="{27F0B8B4-FA33-4217-9DB6-73F7EE9151CE}" type="parTrans" cxnId="{967FBD31-17EB-4AA6-8A09-A46B90FF982F}">
      <dgm:prSet/>
      <dgm:spPr/>
      <dgm:t>
        <a:bodyPr/>
        <a:lstStyle/>
        <a:p>
          <a:endParaRPr lang="en-US"/>
        </a:p>
      </dgm:t>
    </dgm:pt>
    <dgm:pt modelId="{1CDEEBB6-8697-4E19-90CC-BBC2B7F08815}" type="sibTrans" cxnId="{967FBD31-17EB-4AA6-8A09-A46B90FF982F}">
      <dgm:prSet/>
      <dgm:spPr/>
      <dgm:t>
        <a:bodyPr/>
        <a:lstStyle/>
        <a:p>
          <a:endParaRPr lang="en-US"/>
        </a:p>
      </dgm:t>
    </dgm:pt>
    <dgm:pt modelId="{E6FD340D-AD72-419A-881B-F4BC946FD17C}">
      <dgm:prSet/>
      <dgm:spPr>
        <a:noFill/>
        <a:ln w="28575">
          <a:solidFill>
            <a:srgbClr val="EEC230"/>
          </a:solidFill>
        </a:ln>
      </dgm:spPr>
      <dgm:t>
        <a:bodyPr/>
        <a:lstStyle/>
        <a:p>
          <a:r>
            <a:rPr lang="en-US" dirty="0" smtClean="0"/>
            <a:t>Develop a technology of second life Li-</a:t>
          </a:r>
          <a:r>
            <a:rPr lang="cs-CZ" dirty="0" smtClean="0"/>
            <a:t>i</a:t>
          </a:r>
          <a:r>
            <a:rPr lang="en-US" dirty="0" smtClean="0"/>
            <a:t>on batteries </a:t>
          </a:r>
          <a:endParaRPr lang="en-GB" dirty="0"/>
        </a:p>
      </dgm:t>
    </dgm:pt>
    <dgm:pt modelId="{D3A11FF7-5010-43A0-9217-BFB3F600B789}" type="parTrans" cxnId="{826788A1-A53C-4E68-8487-DCABDB35853F}">
      <dgm:prSet/>
      <dgm:spPr/>
      <dgm:t>
        <a:bodyPr/>
        <a:lstStyle/>
        <a:p>
          <a:endParaRPr lang="en-US"/>
        </a:p>
      </dgm:t>
    </dgm:pt>
    <dgm:pt modelId="{880FEF63-6546-42A8-8B26-4F2F90C15C55}" type="sibTrans" cxnId="{826788A1-A53C-4E68-8487-DCABDB35853F}">
      <dgm:prSet/>
      <dgm:spPr/>
      <dgm:t>
        <a:bodyPr/>
        <a:lstStyle/>
        <a:p>
          <a:endParaRPr lang="en-US"/>
        </a:p>
      </dgm:t>
    </dgm:pt>
    <dgm:pt modelId="{E37A23FE-DEB9-4742-85CC-1A8273701B5A}">
      <dgm:prSet/>
      <dgm:spPr>
        <a:ln w="28575">
          <a:solidFill>
            <a:srgbClr val="EEC230"/>
          </a:solidFill>
        </a:ln>
      </dgm:spPr>
      <dgm:t>
        <a:bodyPr/>
        <a:lstStyle/>
        <a:p>
          <a:r>
            <a:rPr lang="en-US" dirty="0" smtClean="0"/>
            <a:t>Electric driven heating with intraday PCM heat storage</a:t>
          </a:r>
          <a:endParaRPr lang="en-US" dirty="0"/>
        </a:p>
      </dgm:t>
    </dgm:pt>
    <dgm:pt modelId="{6AC5B49A-B1CC-4441-AB13-223555C65785}" type="parTrans" cxnId="{57D288A6-D054-4DEB-BB7B-EF39C036FBC8}">
      <dgm:prSet/>
      <dgm:spPr/>
      <dgm:t>
        <a:bodyPr/>
        <a:lstStyle/>
        <a:p>
          <a:endParaRPr lang="en-US"/>
        </a:p>
      </dgm:t>
    </dgm:pt>
    <dgm:pt modelId="{90E0CBB2-ED2F-480C-B86A-D99DF9CBF86A}" type="sibTrans" cxnId="{57D288A6-D054-4DEB-BB7B-EF39C036FBC8}">
      <dgm:prSet/>
      <dgm:spPr/>
      <dgm:t>
        <a:bodyPr/>
        <a:lstStyle/>
        <a:p>
          <a:endParaRPr lang="en-US"/>
        </a:p>
      </dgm:t>
    </dgm:pt>
    <dgm:pt modelId="{B4119601-5AD4-450A-B0A5-4C78105866D7}">
      <dgm:prSet phldrT="[Text]"/>
      <dgm:spPr>
        <a:solidFill>
          <a:srgbClr val="00AFF0"/>
        </a:solidFill>
        <a:ln>
          <a:solidFill>
            <a:srgbClr val="00AFF0"/>
          </a:solidFill>
        </a:ln>
      </dgm:spPr>
      <dgm:t>
        <a:bodyPr/>
        <a:lstStyle/>
        <a:p>
          <a:r>
            <a:rPr lang="cs-CZ" dirty="0"/>
            <a:t>5</a:t>
          </a:r>
          <a:endParaRPr lang="en-GB" dirty="0"/>
        </a:p>
      </dgm:t>
    </dgm:pt>
    <dgm:pt modelId="{E61A3759-5BB5-4710-9DE2-9EF9DB82A281}" type="sibTrans" cxnId="{DADDDE62-0AD4-49FE-810B-5B9A98D149BD}">
      <dgm:prSet/>
      <dgm:spPr/>
      <dgm:t>
        <a:bodyPr/>
        <a:lstStyle/>
        <a:p>
          <a:endParaRPr lang="en-GB"/>
        </a:p>
      </dgm:t>
    </dgm:pt>
    <dgm:pt modelId="{659CC232-16D6-4FE7-AAEC-1E2C022B06D5}" type="parTrans" cxnId="{DADDDE62-0AD4-49FE-810B-5B9A98D149BD}">
      <dgm:prSet/>
      <dgm:spPr/>
      <dgm:t>
        <a:bodyPr/>
        <a:lstStyle/>
        <a:p>
          <a:endParaRPr lang="en-GB"/>
        </a:p>
      </dgm:t>
    </dgm:pt>
    <dgm:pt modelId="{29108999-99F8-4D1F-9C3A-11CCC8D95285}">
      <dgm:prSet/>
      <dgm:spPr>
        <a:ln w="28575">
          <a:solidFill>
            <a:srgbClr val="EEC230"/>
          </a:solidFill>
        </a:ln>
      </dgm:spPr>
      <dgm:t>
        <a:bodyPr/>
        <a:lstStyle/>
        <a:p>
          <a:r>
            <a:rPr lang="en-US" smtClean="0"/>
            <a:t>Improve and optimize compact loss freeheat storage technology</a:t>
          </a:r>
          <a:endParaRPr lang="en-US"/>
        </a:p>
      </dgm:t>
    </dgm:pt>
    <dgm:pt modelId="{21986C90-5330-4781-AB6E-C5A43336A463}" type="parTrans" cxnId="{71906451-D2E1-403D-BB0D-215532DDBAFF}">
      <dgm:prSet/>
      <dgm:spPr/>
      <dgm:t>
        <a:bodyPr/>
        <a:lstStyle/>
        <a:p>
          <a:endParaRPr lang="en-US"/>
        </a:p>
      </dgm:t>
    </dgm:pt>
    <dgm:pt modelId="{D3580A2B-1052-4962-A0E4-715182DF6EFF}" type="sibTrans" cxnId="{71906451-D2E1-403D-BB0D-215532DDBAFF}">
      <dgm:prSet/>
      <dgm:spPr/>
      <dgm:t>
        <a:bodyPr/>
        <a:lstStyle/>
        <a:p>
          <a:endParaRPr lang="en-US"/>
        </a:p>
      </dgm:t>
    </dgm:pt>
    <dgm:pt modelId="{3511EA48-ED08-44BB-BD9D-29FDF57FAE28}">
      <dgm:prSet/>
      <dgm:spPr>
        <a:ln w="28575">
          <a:solidFill>
            <a:srgbClr val="EEC230"/>
          </a:solidFill>
        </a:ln>
      </dgm:spPr>
      <dgm:t>
        <a:bodyPr/>
        <a:lstStyle/>
        <a:p>
          <a:r>
            <a:rPr lang="en-US" dirty="0" smtClean="0"/>
            <a:t>Develop an integrated building energy management system </a:t>
          </a:r>
          <a:endParaRPr lang="en-US" dirty="0"/>
        </a:p>
      </dgm:t>
    </dgm:pt>
    <dgm:pt modelId="{31583F2F-997B-4821-B02D-CB99B84B1CDE}" type="parTrans" cxnId="{13351BA4-06B6-488A-8781-2BD3F636A9C1}">
      <dgm:prSet/>
      <dgm:spPr/>
      <dgm:t>
        <a:bodyPr/>
        <a:lstStyle/>
        <a:p>
          <a:endParaRPr lang="en-US"/>
        </a:p>
      </dgm:t>
    </dgm:pt>
    <dgm:pt modelId="{3789D2DF-14E5-4ED0-8F41-29BC9CDB1D0D}" type="sibTrans" cxnId="{13351BA4-06B6-488A-8781-2BD3F636A9C1}">
      <dgm:prSet/>
      <dgm:spPr/>
      <dgm:t>
        <a:bodyPr/>
        <a:lstStyle/>
        <a:p>
          <a:endParaRPr lang="en-US"/>
        </a:p>
      </dgm:t>
    </dgm:pt>
    <dgm:pt modelId="{D3F6D90B-DBD0-4762-90D9-5DB225DD2BE6}" type="pres">
      <dgm:prSet presAssocID="{26AA624F-6FBF-4888-A32D-EFA8ABBED5B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286E2F-BD1B-437F-AC2B-83CB430E2F1D}" type="pres">
      <dgm:prSet presAssocID="{D8A7A346-968E-4F84-A4F1-0E57667AD812}" presName="composite" presStyleCnt="0"/>
      <dgm:spPr/>
    </dgm:pt>
    <dgm:pt modelId="{9D6D35F3-F985-4935-8F7A-851F96DE9016}" type="pres">
      <dgm:prSet presAssocID="{D8A7A346-968E-4F84-A4F1-0E57667AD812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AC443-0457-4EF3-868A-0F71191217A8}" type="pres">
      <dgm:prSet presAssocID="{D8A7A346-968E-4F84-A4F1-0E57667AD812}" presName="descendantText" presStyleLbl="alignAcc1" presStyleIdx="0" presStyleCnt="6" custLinFactY="-22876" custLinFactNeighborX="1737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E2E083-7498-4529-A2F5-38E0809A6E56}" type="pres">
      <dgm:prSet presAssocID="{348CF54A-C59D-4EA7-BC12-5CD3795B539A}" presName="sp" presStyleCnt="0"/>
      <dgm:spPr/>
    </dgm:pt>
    <dgm:pt modelId="{6DFE3555-0915-4545-9027-789FCD489B86}" type="pres">
      <dgm:prSet presAssocID="{BA31F5A3-5D0D-4363-BA33-469D781986E4}" presName="composite" presStyleCnt="0"/>
      <dgm:spPr/>
    </dgm:pt>
    <dgm:pt modelId="{87BF2EF3-A5A2-4DF7-8297-6117DD39E801}" type="pres">
      <dgm:prSet presAssocID="{BA31F5A3-5D0D-4363-BA33-469D781986E4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6D19F-2CBA-4D1B-8C18-28A69D23A7FA}" type="pres">
      <dgm:prSet presAssocID="{BA31F5A3-5D0D-4363-BA33-469D781986E4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DC0640-F191-4A0B-977A-E0875C2A1671}" type="pres">
      <dgm:prSet presAssocID="{B648D279-6800-41BB-8ED8-160282951CC5}" presName="sp" presStyleCnt="0"/>
      <dgm:spPr/>
    </dgm:pt>
    <dgm:pt modelId="{9136359F-8090-4B4D-9D61-3BAE4FB04C1C}" type="pres">
      <dgm:prSet presAssocID="{31938108-E56C-4C60-826B-B56EC9677A9A}" presName="composite" presStyleCnt="0"/>
      <dgm:spPr/>
    </dgm:pt>
    <dgm:pt modelId="{BE18FDD2-7DF7-41D5-8916-CA002CD449D8}" type="pres">
      <dgm:prSet presAssocID="{31938108-E56C-4C60-826B-B56EC9677A9A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E66495-97F7-439A-BC59-D1E4AF0D0961}" type="pres">
      <dgm:prSet presAssocID="{31938108-E56C-4C60-826B-B56EC9677A9A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AA888-A2AA-4661-8846-C666B0174C31}" type="pres">
      <dgm:prSet presAssocID="{5E9FE755-6511-4D8A-A1C5-A168C2EC6731}" presName="sp" presStyleCnt="0"/>
      <dgm:spPr/>
    </dgm:pt>
    <dgm:pt modelId="{EE29C08E-D585-470F-94F1-AD4975DB312F}" type="pres">
      <dgm:prSet presAssocID="{DCF62409-0F6C-41DA-998D-22B07AC44FC2}" presName="composite" presStyleCnt="0"/>
      <dgm:spPr/>
    </dgm:pt>
    <dgm:pt modelId="{878D3200-EF8A-441C-9D94-D3CF1D96AE33}" type="pres">
      <dgm:prSet presAssocID="{DCF62409-0F6C-41DA-998D-22B07AC44FC2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A3462D-F754-459D-A0BB-36DF35EAD157}" type="pres">
      <dgm:prSet presAssocID="{DCF62409-0F6C-41DA-998D-22B07AC44FC2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98D89F-A842-4B0C-A635-1B4DA4B26C29}" type="pres">
      <dgm:prSet presAssocID="{312A3A2B-A5CB-43B3-BF63-12D2C694D5EA}" presName="sp" presStyleCnt="0"/>
      <dgm:spPr/>
    </dgm:pt>
    <dgm:pt modelId="{88B767C8-DD19-4F94-A151-C9760B7510C5}" type="pres">
      <dgm:prSet presAssocID="{B4119601-5AD4-450A-B0A5-4C78105866D7}" presName="composite" presStyleCnt="0"/>
      <dgm:spPr/>
    </dgm:pt>
    <dgm:pt modelId="{834A08DA-B021-4503-9D91-964607803AB5}" type="pres">
      <dgm:prSet presAssocID="{B4119601-5AD4-450A-B0A5-4C78105866D7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6D33A-5364-4A0C-B0D6-00E6665D5745}" type="pres">
      <dgm:prSet presAssocID="{B4119601-5AD4-450A-B0A5-4C78105866D7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6E812-0034-485B-82BC-8236D02C84B2}" type="pres">
      <dgm:prSet presAssocID="{E61A3759-5BB5-4710-9DE2-9EF9DB82A281}" presName="sp" presStyleCnt="0"/>
      <dgm:spPr/>
    </dgm:pt>
    <dgm:pt modelId="{E1AB4FE0-A1EE-448C-A959-0B60B6C7F38D}" type="pres">
      <dgm:prSet presAssocID="{31582167-B8CC-43C9-AB43-8E2582A076D9}" presName="composite" presStyleCnt="0"/>
      <dgm:spPr/>
    </dgm:pt>
    <dgm:pt modelId="{F5EDD5A8-547E-4E8D-A2C3-F10B0F07030B}" type="pres">
      <dgm:prSet presAssocID="{31582167-B8CC-43C9-AB43-8E2582A076D9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EC8DAF-D303-454C-BAE9-1B68FA3C917D}" type="pres">
      <dgm:prSet presAssocID="{31582167-B8CC-43C9-AB43-8E2582A076D9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E129E6-4AEA-4465-A630-0BD5EDB1E7DD}" srcId="{26AA624F-6FBF-4888-A32D-EFA8ABBED5B5}" destId="{31938108-E56C-4C60-826B-B56EC9677A9A}" srcOrd="2" destOrd="0" parTransId="{EA1F5385-32F3-450A-B6A7-E8BBB99F719F}" sibTransId="{5E9FE755-6511-4D8A-A1C5-A168C2EC6731}"/>
    <dgm:cxn modelId="{E2F60500-019D-43DF-9E35-002684B4495B}" srcId="{26AA624F-6FBF-4888-A32D-EFA8ABBED5B5}" destId="{D8A7A346-968E-4F84-A4F1-0E57667AD812}" srcOrd="0" destOrd="0" parTransId="{594B1385-4FC0-493F-B898-0B3F3BD75046}" sibTransId="{348CF54A-C59D-4EA7-BC12-5CD3795B539A}"/>
    <dgm:cxn modelId="{967FBD31-17EB-4AA6-8A09-A46B90FF982F}" srcId="{31582167-B8CC-43C9-AB43-8E2582A076D9}" destId="{D8D3268E-AC45-420A-86AD-E39935552DEF}" srcOrd="0" destOrd="0" parTransId="{27F0B8B4-FA33-4217-9DB6-73F7EE9151CE}" sibTransId="{1CDEEBB6-8697-4E19-90CC-BBC2B7F08815}"/>
    <dgm:cxn modelId="{93A17062-6703-47E8-967B-ECE857D38B28}" type="presOf" srcId="{31582167-B8CC-43C9-AB43-8E2582A076D9}" destId="{F5EDD5A8-547E-4E8D-A2C3-F10B0F07030B}" srcOrd="0" destOrd="0" presId="urn:microsoft.com/office/officeart/2005/8/layout/chevron2"/>
    <dgm:cxn modelId="{71906451-D2E1-403D-BB0D-215532DDBAFF}" srcId="{DCF62409-0F6C-41DA-998D-22B07AC44FC2}" destId="{29108999-99F8-4D1F-9C3A-11CCC8D95285}" srcOrd="0" destOrd="0" parTransId="{21986C90-5330-4781-AB6E-C5A43336A463}" sibTransId="{D3580A2B-1052-4962-A0E4-715182DF6EFF}"/>
    <dgm:cxn modelId="{90FB01E7-83F3-4D2C-ABA5-21841A112ACD}" type="presOf" srcId="{B4119601-5AD4-450A-B0A5-4C78105866D7}" destId="{834A08DA-B021-4503-9D91-964607803AB5}" srcOrd="0" destOrd="0" presId="urn:microsoft.com/office/officeart/2005/8/layout/chevron2"/>
    <dgm:cxn modelId="{049336D3-7414-4734-9C30-AEA9EABBF82E}" srcId="{26AA624F-6FBF-4888-A32D-EFA8ABBED5B5}" destId="{DCF62409-0F6C-41DA-998D-22B07AC44FC2}" srcOrd="3" destOrd="0" parTransId="{8EF18EA9-54CD-4A44-95DB-F5FF472AB351}" sibTransId="{312A3A2B-A5CB-43B3-BF63-12D2C694D5EA}"/>
    <dgm:cxn modelId="{49354C59-0E0D-4E96-8BB3-2AFB4F17A30A}" type="presOf" srcId="{E6FD340D-AD72-419A-881B-F4BC946FD17C}" destId="{65AAC443-0457-4EF3-868A-0F71191217A8}" srcOrd="0" destOrd="0" presId="urn:microsoft.com/office/officeart/2005/8/layout/chevron2"/>
    <dgm:cxn modelId="{548507BF-AF12-47F6-BF86-66AF7ECBF23E}" type="presOf" srcId="{E37A23FE-DEB9-4742-85CC-1A8273701B5A}" destId="{0E66D19F-2CBA-4D1B-8C18-28A69D23A7FA}" srcOrd="0" destOrd="0" presId="urn:microsoft.com/office/officeart/2005/8/layout/chevron2"/>
    <dgm:cxn modelId="{826788A1-A53C-4E68-8487-DCABDB35853F}" srcId="{D8A7A346-968E-4F84-A4F1-0E57667AD812}" destId="{E6FD340D-AD72-419A-881B-F4BC946FD17C}" srcOrd="0" destOrd="0" parTransId="{D3A11FF7-5010-43A0-9217-BFB3F600B789}" sibTransId="{880FEF63-6546-42A8-8B26-4F2F90C15C55}"/>
    <dgm:cxn modelId="{DADDDE62-0AD4-49FE-810B-5B9A98D149BD}" srcId="{26AA624F-6FBF-4888-A32D-EFA8ABBED5B5}" destId="{B4119601-5AD4-450A-B0A5-4C78105866D7}" srcOrd="4" destOrd="0" parTransId="{659CC232-16D6-4FE7-AAEC-1E2C022B06D5}" sibTransId="{E61A3759-5BB5-4710-9DE2-9EF9DB82A281}"/>
    <dgm:cxn modelId="{519DE1E6-DFBE-4400-AA97-59149D7F2F24}" type="presOf" srcId="{31938108-E56C-4C60-826B-B56EC9677A9A}" destId="{BE18FDD2-7DF7-41D5-8916-CA002CD449D8}" srcOrd="0" destOrd="0" presId="urn:microsoft.com/office/officeart/2005/8/layout/chevron2"/>
    <dgm:cxn modelId="{6C320AD2-5DF0-4EB1-B1EB-C6EA37E5F6D2}" type="presOf" srcId="{D8A7A346-968E-4F84-A4F1-0E57667AD812}" destId="{9D6D35F3-F985-4935-8F7A-851F96DE9016}" srcOrd="0" destOrd="0" presId="urn:microsoft.com/office/officeart/2005/8/layout/chevron2"/>
    <dgm:cxn modelId="{50B23E46-6ACD-4FEB-905A-84C4F9DC0505}" type="presOf" srcId="{BA31F5A3-5D0D-4363-BA33-469D781986E4}" destId="{87BF2EF3-A5A2-4DF7-8297-6117DD39E801}" srcOrd="0" destOrd="0" presId="urn:microsoft.com/office/officeart/2005/8/layout/chevron2"/>
    <dgm:cxn modelId="{13351BA4-06B6-488A-8781-2BD3F636A9C1}" srcId="{B4119601-5AD4-450A-B0A5-4C78105866D7}" destId="{3511EA48-ED08-44BB-BD9D-29FDF57FAE28}" srcOrd="0" destOrd="0" parTransId="{31583F2F-997B-4821-B02D-CB99B84B1CDE}" sibTransId="{3789D2DF-14E5-4ED0-8F41-29BC9CDB1D0D}"/>
    <dgm:cxn modelId="{D9946D8A-4D84-49BE-9F9E-837DA141A252}" type="presOf" srcId="{3511EA48-ED08-44BB-BD9D-29FDF57FAE28}" destId="{7796D33A-5364-4A0C-B0D6-00E6665D5745}" srcOrd="0" destOrd="0" presId="urn:microsoft.com/office/officeart/2005/8/layout/chevron2"/>
    <dgm:cxn modelId="{6C4C43F9-883C-4C64-A214-7855DA0E6B28}" srcId="{26AA624F-6FBF-4888-A32D-EFA8ABBED5B5}" destId="{BA31F5A3-5D0D-4363-BA33-469D781986E4}" srcOrd="1" destOrd="0" parTransId="{06E39576-ABAA-46C2-A5E2-1A5FB9945BAE}" sibTransId="{B648D279-6800-41BB-8ED8-160282951CC5}"/>
    <dgm:cxn modelId="{1F93B569-6F98-47C6-A1AA-F76FE6ACBDFF}" type="presOf" srcId="{D8D3268E-AC45-420A-86AD-E39935552DEF}" destId="{2CEC8DAF-D303-454C-BAE9-1B68FA3C917D}" srcOrd="0" destOrd="0" presId="urn:microsoft.com/office/officeart/2005/8/layout/chevron2"/>
    <dgm:cxn modelId="{57D288A6-D054-4DEB-BB7B-EF39C036FBC8}" srcId="{BA31F5A3-5D0D-4363-BA33-469D781986E4}" destId="{E37A23FE-DEB9-4742-85CC-1A8273701B5A}" srcOrd="0" destOrd="0" parTransId="{6AC5B49A-B1CC-4441-AB13-223555C65785}" sibTransId="{90E0CBB2-ED2F-480C-B86A-D99DF9CBF86A}"/>
    <dgm:cxn modelId="{3174CB3C-97C8-42D3-AC68-5A9105EB8107}" type="presOf" srcId="{DCF62409-0F6C-41DA-998D-22B07AC44FC2}" destId="{878D3200-EF8A-441C-9D94-D3CF1D96AE33}" srcOrd="0" destOrd="0" presId="urn:microsoft.com/office/officeart/2005/8/layout/chevron2"/>
    <dgm:cxn modelId="{C23A65BB-3210-493B-96E8-46A68A44A687}" type="presOf" srcId="{26AA624F-6FBF-4888-A32D-EFA8ABBED5B5}" destId="{D3F6D90B-DBD0-4762-90D9-5DB225DD2BE6}" srcOrd="0" destOrd="0" presId="urn:microsoft.com/office/officeart/2005/8/layout/chevron2"/>
    <dgm:cxn modelId="{7A7C9F72-54E7-440C-9686-38EC30248DA2}" type="presOf" srcId="{29108999-99F8-4D1F-9C3A-11CCC8D95285}" destId="{D4A3462D-F754-459D-A0BB-36DF35EAD157}" srcOrd="0" destOrd="0" presId="urn:microsoft.com/office/officeart/2005/8/layout/chevron2"/>
    <dgm:cxn modelId="{DE0DA0DB-F2A2-42ED-8BF4-880A16EC53A0}" type="presOf" srcId="{EF0BF8C2-137C-4DAE-BE18-9D85B0EEEE30}" destId="{1EE66495-97F7-439A-BC59-D1E4AF0D0961}" srcOrd="0" destOrd="0" presId="urn:microsoft.com/office/officeart/2005/8/layout/chevron2"/>
    <dgm:cxn modelId="{620847F8-E605-4B95-92F4-308A962F664C}" srcId="{26AA624F-6FBF-4888-A32D-EFA8ABBED5B5}" destId="{31582167-B8CC-43C9-AB43-8E2582A076D9}" srcOrd="5" destOrd="0" parTransId="{549B0A81-E062-43D4-9015-84B00693F217}" sibTransId="{1936B347-38F9-47A8-96B7-40925B4AC500}"/>
    <dgm:cxn modelId="{3902D74D-D9D1-41CA-9C83-2E6D1C72EF3B}" srcId="{31938108-E56C-4C60-826B-B56EC9677A9A}" destId="{EF0BF8C2-137C-4DAE-BE18-9D85B0EEEE30}" srcOrd="0" destOrd="0" parTransId="{10B88552-4A69-4E49-9720-93E0F7ED60D7}" sibTransId="{EF5E41AB-CCF1-4D21-A3F4-A64DABB42A9B}"/>
    <dgm:cxn modelId="{B57CD019-2ACF-4097-A859-4A2655CBB2DB}" type="presParOf" srcId="{D3F6D90B-DBD0-4762-90D9-5DB225DD2BE6}" destId="{77286E2F-BD1B-437F-AC2B-83CB430E2F1D}" srcOrd="0" destOrd="0" presId="urn:microsoft.com/office/officeart/2005/8/layout/chevron2"/>
    <dgm:cxn modelId="{B3050C8F-E1A2-46BA-B2E6-27A55ECDD9D7}" type="presParOf" srcId="{77286E2F-BD1B-437F-AC2B-83CB430E2F1D}" destId="{9D6D35F3-F985-4935-8F7A-851F96DE9016}" srcOrd="0" destOrd="0" presId="urn:microsoft.com/office/officeart/2005/8/layout/chevron2"/>
    <dgm:cxn modelId="{7ED9CE6A-040C-44F2-8C68-C68906F6ECC5}" type="presParOf" srcId="{77286E2F-BD1B-437F-AC2B-83CB430E2F1D}" destId="{65AAC443-0457-4EF3-868A-0F71191217A8}" srcOrd="1" destOrd="0" presId="urn:microsoft.com/office/officeart/2005/8/layout/chevron2"/>
    <dgm:cxn modelId="{53417689-F809-4D01-8A4A-7EB4EC104668}" type="presParOf" srcId="{D3F6D90B-DBD0-4762-90D9-5DB225DD2BE6}" destId="{4FE2E083-7498-4529-A2F5-38E0809A6E56}" srcOrd="1" destOrd="0" presId="urn:microsoft.com/office/officeart/2005/8/layout/chevron2"/>
    <dgm:cxn modelId="{CE4147B9-5A72-4393-80B8-B6707718D2A3}" type="presParOf" srcId="{D3F6D90B-DBD0-4762-90D9-5DB225DD2BE6}" destId="{6DFE3555-0915-4545-9027-789FCD489B86}" srcOrd="2" destOrd="0" presId="urn:microsoft.com/office/officeart/2005/8/layout/chevron2"/>
    <dgm:cxn modelId="{CD630861-3D3E-465A-B2B4-233FF06A03BD}" type="presParOf" srcId="{6DFE3555-0915-4545-9027-789FCD489B86}" destId="{87BF2EF3-A5A2-4DF7-8297-6117DD39E801}" srcOrd="0" destOrd="0" presId="urn:microsoft.com/office/officeart/2005/8/layout/chevron2"/>
    <dgm:cxn modelId="{1A6402FC-76C7-4332-93D1-A732CD9D06D2}" type="presParOf" srcId="{6DFE3555-0915-4545-9027-789FCD489B86}" destId="{0E66D19F-2CBA-4D1B-8C18-28A69D23A7FA}" srcOrd="1" destOrd="0" presId="urn:microsoft.com/office/officeart/2005/8/layout/chevron2"/>
    <dgm:cxn modelId="{84B98703-EDFD-4FBF-9571-288FEF1EEA8E}" type="presParOf" srcId="{D3F6D90B-DBD0-4762-90D9-5DB225DD2BE6}" destId="{8DDC0640-F191-4A0B-977A-E0875C2A1671}" srcOrd="3" destOrd="0" presId="urn:microsoft.com/office/officeart/2005/8/layout/chevron2"/>
    <dgm:cxn modelId="{56104ED4-4B4E-4864-B6EA-A35345F5E808}" type="presParOf" srcId="{D3F6D90B-DBD0-4762-90D9-5DB225DD2BE6}" destId="{9136359F-8090-4B4D-9D61-3BAE4FB04C1C}" srcOrd="4" destOrd="0" presId="urn:microsoft.com/office/officeart/2005/8/layout/chevron2"/>
    <dgm:cxn modelId="{5DCEDD52-C724-4800-84ED-601D14CD1E99}" type="presParOf" srcId="{9136359F-8090-4B4D-9D61-3BAE4FB04C1C}" destId="{BE18FDD2-7DF7-41D5-8916-CA002CD449D8}" srcOrd="0" destOrd="0" presId="urn:microsoft.com/office/officeart/2005/8/layout/chevron2"/>
    <dgm:cxn modelId="{03B233B0-87E4-4CA7-9081-A1701A2225CF}" type="presParOf" srcId="{9136359F-8090-4B4D-9D61-3BAE4FB04C1C}" destId="{1EE66495-97F7-439A-BC59-D1E4AF0D0961}" srcOrd="1" destOrd="0" presId="urn:microsoft.com/office/officeart/2005/8/layout/chevron2"/>
    <dgm:cxn modelId="{E7E8C8D1-2B44-4E42-B392-BCDC62685A7A}" type="presParOf" srcId="{D3F6D90B-DBD0-4762-90D9-5DB225DD2BE6}" destId="{10EAA888-A2AA-4661-8846-C666B0174C31}" srcOrd="5" destOrd="0" presId="urn:microsoft.com/office/officeart/2005/8/layout/chevron2"/>
    <dgm:cxn modelId="{CC62474F-DBD0-4861-ADC5-36DA3A723232}" type="presParOf" srcId="{D3F6D90B-DBD0-4762-90D9-5DB225DD2BE6}" destId="{EE29C08E-D585-470F-94F1-AD4975DB312F}" srcOrd="6" destOrd="0" presId="urn:microsoft.com/office/officeart/2005/8/layout/chevron2"/>
    <dgm:cxn modelId="{2002453D-4420-4F72-9DC6-EAF950C010DE}" type="presParOf" srcId="{EE29C08E-D585-470F-94F1-AD4975DB312F}" destId="{878D3200-EF8A-441C-9D94-D3CF1D96AE33}" srcOrd="0" destOrd="0" presId="urn:microsoft.com/office/officeart/2005/8/layout/chevron2"/>
    <dgm:cxn modelId="{7C711038-6B80-44B5-9EE0-887EEA18E642}" type="presParOf" srcId="{EE29C08E-D585-470F-94F1-AD4975DB312F}" destId="{D4A3462D-F754-459D-A0BB-36DF35EAD157}" srcOrd="1" destOrd="0" presId="urn:microsoft.com/office/officeart/2005/8/layout/chevron2"/>
    <dgm:cxn modelId="{389443CF-72C7-4F7B-ADEF-885EE361768D}" type="presParOf" srcId="{D3F6D90B-DBD0-4762-90D9-5DB225DD2BE6}" destId="{3598D89F-A842-4B0C-A635-1B4DA4B26C29}" srcOrd="7" destOrd="0" presId="urn:microsoft.com/office/officeart/2005/8/layout/chevron2"/>
    <dgm:cxn modelId="{2423E8E1-F33A-4FDD-91DE-85C29BE76C25}" type="presParOf" srcId="{D3F6D90B-DBD0-4762-90D9-5DB225DD2BE6}" destId="{88B767C8-DD19-4F94-A151-C9760B7510C5}" srcOrd="8" destOrd="0" presId="urn:microsoft.com/office/officeart/2005/8/layout/chevron2"/>
    <dgm:cxn modelId="{AC266BEE-821E-4FC1-99B7-D6F223A30D8B}" type="presParOf" srcId="{88B767C8-DD19-4F94-A151-C9760B7510C5}" destId="{834A08DA-B021-4503-9D91-964607803AB5}" srcOrd="0" destOrd="0" presId="urn:microsoft.com/office/officeart/2005/8/layout/chevron2"/>
    <dgm:cxn modelId="{04050E38-8C97-4271-B121-3FC4E5AFA8BB}" type="presParOf" srcId="{88B767C8-DD19-4F94-A151-C9760B7510C5}" destId="{7796D33A-5364-4A0C-B0D6-00E6665D5745}" srcOrd="1" destOrd="0" presId="urn:microsoft.com/office/officeart/2005/8/layout/chevron2"/>
    <dgm:cxn modelId="{5B95FA1E-8735-497C-AFF3-8E899F0C05FE}" type="presParOf" srcId="{D3F6D90B-DBD0-4762-90D9-5DB225DD2BE6}" destId="{8636E812-0034-485B-82BC-8236D02C84B2}" srcOrd="9" destOrd="0" presId="urn:microsoft.com/office/officeart/2005/8/layout/chevron2"/>
    <dgm:cxn modelId="{753F505B-35D5-4A8D-B748-CD2A8CA182C1}" type="presParOf" srcId="{D3F6D90B-DBD0-4762-90D9-5DB225DD2BE6}" destId="{E1AB4FE0-A1EE-448C-A959-0B60B6C7F38D}" srcOrd="10" destOrd="0" presId="urn:microsoft.com/office/officeart/2005/8/layout/chevron2"/>
    <dgm:cxn modelId="{39839457-CD97-4BA6-BEB4-5069FE3C082A}" type="presParOf" srcId="{E1AB4FE0-A1EE-448C-A959-0B60B6C7F38D}" destId="{F5EDD5A8-547E-4E8D-A2C3-F10B0F07030B}" srcOrd="0" destOrd="0" presId="urn:microsoft.com/office/officeart/2005/8/layout/chevron2"/>
    <dgm:cxn modelId="{97A13F94-EB22-4A41-B97B-DB6B6DC90E4E}" type="presParOf" srcId="{E1AB4FE0-A1EE-448C-A959-0B60B6C7F38D}" destId="{2CEC8DAF-D303-454C-BAE9-1B68FA3C917D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D35F3-F985-4935-8F7A-851F96DE9016}">
      <dsp:nvSpPr>
        <dsp:cNvPr id="0" name=""/>
        <dsp:cNvSpPr/>
      </dsp:nvSpPr>
      <dsp:spPr>
        <a:xfrm rot="5400000">
          <a:off x="-129558" y="130939"/>
          <a:ext cx="863723" cy="604606"/>
        </a:xfrm>
        <a:prstGeom prst="chevron">
          <a:avLst/>
        </a:prstGeom>
        <a:solidFill>
          <a:srgbClr val="00AFF0"/>
        </a:solidFill>
        <a:ln w="12700" cap="flat" cmpd="sng" algn="ctr">
          <a:solidFill>
            <a:srgbClr val="00AF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smtClean="0"/>
            <a:t>1</a:t>
          </a:r>
          <a:endParaRPr lang="en-GB" sz="1700" kern="1200" dirty="0"/>
        </a:p>
      </dsp:txBody>
      <dsp:txXfrm rot="-5400000">
        <a:off x="1" y="303683"/>
        <a:ext cx="604606" cy="259117"/>
      </dsp:txXfrm>
    </dsp:sp>
    <dsp:sp modelId="{65AAC443-0457-4EF3-868A-0F71191217A8}">
      <dsp:nvSpPr>
        <dsp:cNvPr id="0" name=""/>
        <dsp:cNvSpPr/>
      </dsp:nvSpPr>
      <dsp:spPr>
        <a:xfrm rot="5400000">
          <a:off x="4084266" y="-3479660"/>
          <a:ext cx="561420" cy="7520740"/>
        </a:xfrm>
        <a:prstGeom prst="round2SameRect">
          <a:avLst/>
        </a:prstGeom>
        <a:noFill/>
        <a:ln w="28575" cap="flat" cmpd="sng" algn="ctr">
          <a:solidFill>
            <a:srgbClr val="EEC2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Develop a technology of second life Li-</a:t>
          </a:r>
          <a:r>
            <a:rPr lang="cs-CZ" sz="1700" kern="1200" dirty="0" smtClean="0"/>
            <a:t>i</a:t>
          </a:r>
          <a:r>
            <a:rPr lang="en-US" sz="1700" kern="1200" dirty="0" smtClean="0"/>
            <a:t>on batteries </a:t>
          </a:r>
          <a:endParaRPr lang="en-GB" sz="1700" kern="1200" dirty="0"/>
        </a:p>
      </dsp:txBody>
      <dsp:txXfrm rot="-5400000">
        <a:off x="604606" y="27406"/>
        <a:ext cx="7493334" cy="506608"/>
      </dsp:txXfrm>
    </dsp:sp>
    <dsp:sp modelId="{87BF2EF3-A5A2-4DF7-8297-6117DD39E801}">
      <dsp:nvSpPr>
        <dsp:cNvPr id="0" name=""/>
        <dsp:cNvSpPr/>
      </dsp:nvSpPr>
      <dsp:spPr>
        <a:xfrm rot="5400000">
          <a:off x="-129558" y="896053"/>
          <a:ext cx="863723" cy="604606"/>
        </a:xfrm>
        <a:prstGeom prst="chevron">
          <a:avLst/>
        </a:prstGeom>
        <a:solidFill>
          <a:srgbClr val="00AFF0"/>
        </a:solidFill>
        <a:ln w="12700" cap="flat" cmpd="sng" algn="ctr">
          <a:solidFill>
            <a:srgbClr val="00AF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/>
            <a:t>2</a:t>
          </a:r>
          <a:endParaRPr lang="en-GB" sz="1700" kern="1200" dirty="0"/>
        </a:p>
      </dsp:txBody>
      <dsp:txXfrm rot="-5400000">
        <a:off x="1" y="1068797"/>
        <a:ext cx="604606" cy="259117"/>
      </dsp:txXfrm>
    </dsp:sp>
    <dsp:sp modelId="{0E66D19F-2CBA-4D1B-8C18-28A69D23A7FA}">
      <dsp:nvSpPr>
        <dsp:cNvPr id="0" name=""/>
        <dsp:cNvSpPr/>
      </dsp:nvSpPr>
      <dsp:spPr>
        <a:xfrm rot="5400000">
          <a:off x="4084266" y="-2713165"/>
          <a:ext cx="561420" cy="75207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EC2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Electric driven heating with intraday PCM heat storage</a:t>
          </a:r>
          <a:endParaRPr lang="en-US" sz="1700" kern="1200" dirty="0"/>
        </a:p>
      </dsp:txBody>
      <dsp:txXfrm rot="-5400000">
        <a:off x="604606" y="793901"/>
        <a:ext cx="7493334" cy="506608"/>
      </dsp:txXfrm>
    </dsp:sp>
    <dsp:sp modelId="{BE18FDD2-7DF7-41D5-8916-CA002CD449D8}">
      <dsp:nvSpPr>
        <dsp:cNvPr id="0" name=""/>
        <dsp:cNvSpPr/>
      </dsp:nvSpPr>
      <dsp:spPr>
        <a:xfrm rot="5400000">
          <a:off x="-129558" y="1661167"/>
          <a:ext cx="863723" cy="604606"/>
        </a:xfrm>
        <a:prstGeom prst="chevron">
          <a:avLst/>
        </a:prstGeom>
        <a:solidFill>
          <a:srgbClr val="00AFF0"/>
        </a:solidFill>
        <a:ln w="12700" cap="flat" cmpd="sng" algn="ctr">
          <a:solidFill>
            <a:srgbClr val="00AF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/>
            <a:t>3</a:t>
          </a:r>
          <a:endParaRPr lang="en-GB" sz="1700" kern="1200" dirty="0"/>
        </a:p>
      </dsp:txBody>
      <dsp:txXfrm rot="-5400000">
        <a:off x="1" y="1833911"/>
        <a:ext cx="604606" cy="259117"/>
      </dsp:txXfrm>
    </dsp:sp>
    <dsp:sp modelId="{1EE66495-97F7-439A-BC59-D1E4AF0D0961}">
      <dsp:nvSpPr>
        <dsp:cNvPr id="0" name=""/>
        <dsp:cNvSpPr/>
      </dsp:nvSpPr>
      <dsp:spPr>
        <a:xfrm rot="5400000">
          <a:off x="4084266" y="-1948051"/>
          <a:ext cx="561420" cy="75207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EC2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Optimize a high performance </a:t>
          </a:r>
          <a:r>
            <a:rPr lang="en-US" sz="1700" kern="1200" dirty="0" smtClean="0"/>
            <a:t>water to water heat pump</a:t>
          </a:r>
          <a:r>
            <a:rPr lang="cs-CZ" sz="1700" kern="1200" dirty="0" smtClean="0"/>
            <a:t> </a:t>
          </a:r>
          <a:r>
            <a:rPr lang="en-US" sz="1700" kern="1200" dirty="0" smtClean="0"/>
            <a:t>supplied </a:t>
          </a:r>
          <a:r>
            <a:rPr lang="en-US" sz="1700" kern="1200" dirty="0"/>
            <a:t>by hybrid PV and solar collectors</a:t>
          </a:r>
          <a:endParaRPr lang="en-GB" sz="1700" kern="1200" dirty="0"/>
        </a:p>
      </dsp:txBody>
      <dsp:txXfrm rot="-5400000">
        <a:off x="604606" y="1559015"/>
        <a:ext cx="7493334" cy="506608"/>
      </dsp:txXfrm>
    </dsp:sp>
    <dsp:sp modelId="{878D3200-EF8A-441C-9D94-D3CF1D96AE33}">
      <dsp:nvSpPr>
        <dsp:cNvPr id="0" name=""/>
        <dsp:cNvSpPr/>
      </dsp:nvSpPr>
      <dsp:spPr>
        <a:xfrm rot="5400000">
          <a:off x="-129558" y="2426281"/>
          <a:ext cx="863723" cy="604606"/>
        </a:xfrm>
        <a:prstGeom prst="chevron">
          <a:avLst/>
        </a:prstGeom>
        <a:solidFill>
          <a:srgbClr val="00AFF0"/>
        </a:solidFill>
        <a:ln w="12700" cap="flat" cmpd="sng" algn="ctr">
          <a:solidFill>
            <a:srgbClr val="00AF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/>
            <a:t>4</a:t>
          </a:r>
          <a:endParaRPr lang="en-GB" sz="1700" kern="1200" dirty="0"/>
        </a:p>
      </dsp:txBody>
      <dsp:txXfrm rot="-5400000">
        <a:off x="1" y="2599025"/>
        <a:ext cx="604606" cy="259117"/>
      </dsp:txXfrm>
    </dsp:sp>
    <dsp:sp modelId="{D4A3462D-F754-459D-A0BB-36DF35EAD157}">
      <dsp:nvSpPr>
        <dsp:cNvPr id="0" name=""/>
        <dsp:cNvSpPr/>
      </dsp:nvSpPr>
      <dsp:spPr>
        <a:xfrm rot="5400000">
          <a:off x="4084266" y="-1182936"/>
          <a:ext cx="561420" cy="75207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EC2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Improve and optimize compact loss freeheat storage technology</a:t>
          </a:r>
          <a:endParaRPr lang="en-US" sz="1700" kern="1200"/>
        </a:p>
      </dsp:txBody>
      <dsp:txXfrm rot="-5400000">
        <a:off x="604606" y="2324130"/>
        <a:ext cx="7493334" cy="506608"/>
      </dsp:txXfrm>
    </dsp:sp>
    <dsp:sp modelId="{834A08DA-B021-4503-9D91-964607803AB5}">
      <dsp:nvSpPr>
        <dsp:cNvPr id="0" name=""/>
        <dsp:cNvSpPr/>
      </dsp:nvSpPr>
      <dsp:spPr>
        <a:xfrm rot="5400000">
          <a:off x="-129558" y="3191396"/>
          <a:ext cx="863723" cy="604606"/>
        </a:xfrm>
        <a:prstGeom prst="chevron">
          <a:avLst/>
        </a:prstGeom>
        <a:solidFill>
          <a:srgbClr val="00AFF0"/>
        </a:solidFill>
        <a:ln w="12700" cap="flat" cmpd="sng" algn="ctr">
          <a:solidFill>
            <a:srgbClr val="00AF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/>
            <a:t>5</a:t>
          </a:r>
          <a:endParaRPr lang="en-GB" sz="1700" kern="1200" dirty="0"/>
        </a:p>
      </dsp:txBody>
      <dsp:txXfrm rot="-5400000">
        <a:off x="1" y="3364140"/>
        <a:ext cx="604606" cy="259117"/>
      </dsp:txXfrm>
    </dsp:sp>
    <dsp:sp modelId="{7796D33A-5364-4A0C-B0D6-00E6665D5745}">
      <dsp:nvSpPr>
        <dsp:cNvPr id="0" name=""/>
        <dsp:cNvSpPr/>
      </dsp:nvSpPr>
      <dsp:spPr>
        <a:xfrm rot="5400000">
          <a:off x="4084266" y="-417822"/>
          <a:ext cx="561420" cy="75207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EC2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Develop an integrated building energy management system </a:t>
          </a:r>
          <a:endParaRPr lang="en-US" sz="1700" kern="1200" dirty="0"/>
        </a:p>
      </dsp:txBody>
      <dsp:txXfrm rot="-5400000">
        <a:off x="604606" y="3089244"/>
        <a:ext cx="7493334" cy="506608"/>
      </dsp:txXfrm>
    </dsp:sp>
    <dsp:sp modelId="{F5EDD5A8-547E-4E8D-A2C3-F10B0F07030B}">
      <dsp:nvSpPr>
        <dsp:cNvPr id="0" name=""/>
        <dsp:cNvSpPr/>
      </dsp:nvSpPr>
      <dsp:spPr>
        <a:xfrm rot="5400000">
          <a:off x="-129558" y="3956510"/>
          <a:ext cx="863723" cy="604606"/>
        </a:xfrm>
        <a:prstGeom prst="chevron">
          <a:avLst/>
        </a:prstGeom>
        <a:solidFill>
          <a:srgbClr val="00AFF0"/>
        </a:solidFill>
        <a:ln w="12700" cap="flat" cmpd="sng" algn="ctr">
          <a:solidFill>
            <a:srgbClr val="00AF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6</a:t>
          </a:r>
          <a:endParaRPr lang="en-US" sz="1700" kern="1200" dirty="0"/>
        </a:p>
      </dsp:txBody>
      <dsp:txXfrm rot="-5400000">
        <a:off x="1" y="4129254"/>
        <a:ext cx="604606" cy="259117"/>
      </dsp:txXfrm>
    </dsp:sp>
    <dsp:sp modelId="{2CEC8DAF-D303-454C-BAE9-1B68FA3C917D}">
      <dsp:nvSpPr>
        <dsp:cNvPr id="0" name=""/>
        <dsp:cNvSpPr/>
      </dsp:nvSpPr>
      <dsp:spPr>
        <a:xfrm rot="5400000">
          <a:off x="4084266" y="347291"/>
          <a:ext cx="561420" cy="75207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EC2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/>
            <a:t>A</a:t>
          </a:r>
          <a:r>
            <a:rPr lang="en-US" sz="1700" kern="1200" dirty="0" err="1" smtClean="0"/>
            <a:t>ssess</a:t>
          </a:r>
          <a:r>
            <a:rPr lang="en-US" sz="1700" kern="1200" dirty="0" smtClean="0"/>
            <a:t> the economical potential of the hybrid system</a:t>
          </a:r>
          <a:endParaRPr lang="en-US" sz="1700" kern="1200" dirty="0"/>
        </a:p>
      </dsp:txBody>
      <dsp:txXfrm rot="-5400000">
        <a:off x="604606" y="3854357"/>
        <a:ext cx="7493334" cy="506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E1F-6AA5-4542-BF9D-1598AB088C34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D6A6-96F4-4D29-A4BF-75E2B13FF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55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E1F-6AA5-4542-BF9D-1598AB088C34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D6A6-96F4-4D29-A4BF-75E2B13FF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991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E1F-6AA5-4542-BF9D-1598AB088C34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D6A6-96F4-4D29-A4BF-75E2B13FF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01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E1F-6AA5-4542-BF9D-1598AB088C34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D6A6-96F4-4D29-A4BF-75E2B13FF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133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E1F-6AA5-4542-BF9D-1598AB088C34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D6A6-96F4-4D29-A4BF-75E2B13FF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098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E1F-6AA5-4542-BF9D-1598AB088C34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D6A6-96F4-4D29-A4BF-75E2B13FF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199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E1F-6AA5-4542-BF9D-1598AB088C34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D6A6-96F4-4D29-A4BF-75E2B13FF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566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E1F-6AA5-4542-BF9D-1598AB088C34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D6A6-96F4-4D29-A4BF-75E2B13FF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66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E1F-6AA5-4542-BF9D-1598AB088C34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D6A6-96F4-4D29-A4BF-75E2B13FF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400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E1F-6AA5-4542-BF9D-1598AB088C34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D6A6-96F4-4D29-A4BF-75E2B13FF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752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2E1F-6AA5-4542-BF9D-1598AB088C34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D6A6-96F4-4D29-A4BF-75E2B13FF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66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32E1F-6AA5-4542-BF9D-1598AB088C34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5D6A6-96F4-4D29-A4BF-75E2B13FF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99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hyperlink" Target="http://www.scores-project.eu/project-description#4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hyperlink" Target="http://www.scores-project.eu/" TargetMode="External"/><Relationship Id="rId4" Type="http://schemas.openxmlformats.org/officeDocument/2006/relationships/hyperlink" Target="mailto:christophe.hoegaerts@tno.nl" TargetMode="External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B0C94EE9-B59B-4C22-9D90-106567A1F3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350" y="-33371"/>
            <a:ext cx="2530403" cy="133474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41123297-551A-49A6-A309-92AEBDB1E0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7" y="5409089"/>
            <a:ext cx="1060981" cy="707886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="" xmlns:a16="http://schemas.microsoft.com/office/drawing/2014/main" id="{D3AB99A3-A395-426F-9E78-1C1B2DCD2867}"/>
              </a:ext>
            </a:extLst>
          </p:cNvPr>
          <p:cNvSpPr/>
          <p:nvPr/>
        </p:nvSpPr>
        <p:spPr>
          <a:xfrm>
            <a:off x="0" y="6116975"/>
            <a:ext cx="2676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1000" dirty="0">
                <a:ea typeface="Times New Roman" panose="02020603050405020304" pitchFamily="18" charset="0"/>
                <a:cs typeface="Times New Roman" panose="02020603050405020304" pitchFamily="18" charset="0"/>
              </a:rPr>
              <a:t>The project leading to this application has received funding from the European Union’s Horizon 2020 research and innovation </a:t>
            </a:r>
            <a:r>
              <a:rPr lang="en-US" sz="1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1000" dirty="0">
                <a:ea typeface="Times New Roman" panose="02020603050405020304" pitchFamily="18" charset="0"/>
                <a:cs typeface="Times New Roman" panose="02020603050405020304" pitchFamily="18" charset="0"/>
              </a:rPr>
              <a:t> under grant agreement No 766464</a:t>
            </a:r>
            <a:r>
              <a:rPr lang="en-US" sz="1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B1AD13C7-AB33-4A51-A0AE-10FBEDC6D740}"/>
              </a:ext>
            </a:extLst>
          </p:cNvPr>
          <p:cNvSpPr/>
          <p:nvPr/>
        </p:nvSpPr>
        <p:spPr>
          <a:xfrm>
            <a:off x="6332350" y="1189676"/>
            <a:ext cx="2705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elf-</a:t>
            </a:r>
            <a:r>
              <a:rPr lang="en-U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onsumption </a:t>
            </a:r>
            <a:r>
              <a:rPr lang="cs-CZ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enewable </a:t>
            </a:r>
            <a:r>
              <a:rPr lang="cs-CZ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nergy by hybrid </a:t>
            </a:r>
            <a:r>
              <a:rPr lang="en-U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torage systems</a:t>
            </a:r>
            <a:endParaRPr lang="en-GB" sz="1400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A43A2605-A966-40FA-A281-F91EC6FB3012}"/>
              </a:ext>
            </a:extLst>
          </p:cNvPr>
          <p:cNvSpPr txBox="1">
            <a:spLocks/>
          </p:cNvSpPr>
          <p:nvPr/>
        </p:nvSpPr>
        <p:spPr>
          <a:xfrm>
            <a:off x="4340892" y="3617517"/>
            <a:ext cx="4306033" cy="5601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Event name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="" xmlns:a16="http://schemas.microsoft.com/office/drawing/2014/main" id="{F20B0D8D-A9B4-41B9-AC43-E3AEAE1426A3}"/>
              </a:ext>
            </a:extLst>
          </p:cNvPr>
          <p:cNvSpPr txBox="1">
            <a:spLocks/>
          </p:cNvSpPr>
          <p:nvPr/>
        </p:nvSpPr>
        <p:spPr>
          <a:xfrm>
            <a:off x="5541775" y="4563816"/>
            <a:ext cx="3105150" cy="54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Presenter name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76B00F09-C580-4119-B62E-DF2503C59C49}"/>
              </a:ext>
            </a:extLst>
          </p:cNvPr>
          <p:cNvSpPr txBox="1">
            <a:spLocks/>
          </p:cNvSpPr>
          <p:nvPr/>
        </p:nvSpPr>
        <p:spPr>
          <a:xfrm>
            <a:off x="5541775" y="4910392"/>
            <a:ext cx="3105150" cy="426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Company</a:t>
            </a:r>
          </a:p>
        </p:txBody>
      </p: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A8D5558E-EC45-44F0-924D-88963A092B3A}"/>
              </a:ext>
            </a:extLst>
          </p:cNvPr>
          <p:cNvSpPr txBox="1">
            <a:spLocks/>
          </p:cNvSpPr>
          <p:nvPr/>
        </p:nvSpPr>
        <p:spPr>
          <a:xfrm>
            <a:off x="4017775" y="4119222"/>
            <a:ext cx="4629150" cy="426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Location, date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A697D7D3-5960-4D77-9614-F9A858EF9E1F}"/>
              </a:ext>
            </a:extLst>
          </p:cNvPr>
          <p:cNvSpPr txBox="1">
            <a:spLocks/>
          </p:cNvSpPr>
          <p:nvPr/>
        </p:nvSpPr>
        <p:spPr>
          <a:xfrm>
            <a:off x="2625730" y="2182570"/>
            <a:ext cx="5832090" cy="1508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b="1" dirty="0">
                <a:latin typeface="+mn-lt"/>
              </a:rPr>
              <a:t>SCORES</a:t>
            </a:r>
            <a:r>
              <a:rPr lang="en-GB" sz="4000" b="1" dirty="0"/>
              <a:t> project presentation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4466040" y="6398727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1000" dirty="0"/>
              <a:t>This </a:t>
            </a:r>
            <a:r>
              <a:rPr lang="cs-CZ" sz="1000" dirty="0"/>
              <a:t>presentation</a:t>
            </a:r>
            <a:r>
              <a:rPr lang="en-US" sz="1000" dirty="0"/>
              <a:t> reflects only the author‘s view and the European Commission is not responsible for any use that may be made of the information it contains. </a:t>
            </a:r>
            <a:endParaRPr lang="en-GB" sz="1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94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0C110CF7-5928-456A-B634-3D42A4D391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09" y="0"/>
            <a:ext cx="2530403" cy="133474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0254C81B-5908-4AE5-8F33-24BE64568A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50" y="5404520"/>
            <a:ext cx="1060981" cy="707886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="" xmlns:a16="http://schemas.microsoft.com/office/drawing/2014/main" id="{1370C499-6F88-449C-8C4C-7A46C14A50A4}"/>
              </a:ext>
            </a:extLst>
          </p:cNvPr>
          <p:cNvSpPr/>
          <p:nvPr/>
        </p:nvSpPr>
        <p:spPr>
          <a:xfrm>
            <a:off x="0" y="6112406"/>
            <a:ext cx="2676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1000" dirty="0">
                <a:ea typeface="Times New Roman" panose="02020603050405020304" pitchFamily="18" charset="0"/>
                <a:cs typeface="Times New Roman" panose="02020603050405020304" pitchFamily="18" charset="0"/>
              </a:rPr>
              <a:t>The project leading to this application has received funding from the European Union’s Horizon 2020 research and innovation </a:t>
            </a:r>
            <a:r>
              <a:rPr lang="en-US" sz="1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1000" dirty="0">
                <a:ea typeface="Times New Roman" panose="02020603050405020304" pitchFamily="18" charset="0"/>
                <a:cs typeface="Times New Roman" panose="02020603050405020304" pitchFamily="18" charset="0"/>
              </a:rPr>
              <a:t> under grant agreement No 766464.</a:t>
            </a:r>
            <a:endParaRPr lang="en-GB" sz="1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BE81ADEB-B0A9-4784-996B-4DB7A41DB935}"/>
              </a:ext>
            </a:extLst>
          </p:cNvPr>
          <p:cNvSpPr/>
          <p:nvPr/>
        </p:nvSpPr>
        <p:spPr>
          <a:xfrm>
            <a:off x="6493909" y="1206923"/>
            <a:ext cx="2705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elf-</a:t>
            </a:r>
            <a:r>
              <a:rPr lang="en-U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onsumption </a:t>
            </a:r>
            <a:r>
              <a:rPr lang="cs-CZ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enewable </a:t>
            </a:r>
            <a:r>
              <a:rPr lang="cs-CZ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nergy by hybrid </a:t>
            </a:r>
            <a:r>
              <a:rPr lang="en-U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torage systems</a:t>
            </a:r>
            <a:endParaRPr lang="en-GB" sz="1400" dirty="0"/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5871071C-9A85-458F-9F4E-82DC83890D24}"/>
              </a:ext>
            </a:extLst>
          </p:cNvPr>
          <p:cNvSpPr txBox="1">
            <a:spLocks/>
          </p:cNvSpPr>
          <p:nvPr/>
        </p:nvSpPr>
        <p:spPr>
          <a:xfrm>
            <a:off x="5429983" y="3852023"/>
            <a:ext cx="3105150" cy="54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Presenter name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34B1D8A5-87D6-48FC-8B1A-48DF06BDC90E}"/>
              </a:ext>
            </a:extLst>
          </p:cNvPr>
          <p:cNvSpPr txBox="1">
            <a:spLocks/>
          </p:cNvSpPr>
          <p:nvPr/>
        </p:nvSpPr>
        <p:spPr>
          <a:xfrm>
            <a:off x="5429983" y="4289237"/>
            <a:ext cx="3105150" cy="426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Company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52485FF-8DA1-4751-8025-4C35E83F8D63}"/>
              </a:ext>
            </a:extLst>
          </p:cNvPr>
          <p:cNvSpPr txBox="1">
            <a:spLocks/>
          </p:cNvSpPr>
          <p:nvPr/>
        </p:nvSpPr>
        <p:spPr>
          <a:xfrm>
            <a:off x="2676525" y="2594034"/>
            <a:ext cx="5986021" cy="936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600" dirty="0">
                <a:latin typeface="+mn-lt"/>
              </a:rPr>
              <a:t>THANK YOU FOR ATTENTION! </a:t>
            </a:r>
            <a:endParaRPr lang="en-GB" sz="4600" dirty="0">
              <a:latin typeface="+mn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E42A0F1A-CD45-47AF-9FC8-18BEFA2ACF73}"/>
              </a:ext>
            </a:extLst>
          </p:cNvPr>
          <p:cNvSpPr txBox="1">
            <a:spLocks/>
          </p:cNvSpPr>
          <p:nvPr/>
        </p:nvSpPr>
        <p:spPr>
          <a:xfrm>
            <a:off x="5429983" y="4715914"/>
            <a:ext cx="3105150" cy="426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dirty="0">
                <a:solidFill>
                  <a:schemeClr val="tx2">
                    <a:lumMod val="50000"/>
                  </a:schemeClr>
                </a:solidFill>
              </a:rPr>
              <a:t>Email</a:t>
            </a:r>
            <a:endParaRPr lang="en-GB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5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="" xmlns:a16="http://schemas.microsoft.com/office/drawing/2014/main" id="{A3630DF9-0E93-4F32-A4C5-A5697E7F21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91" y="3737246"/>
            <a:ext cx="2378902" cy="136074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A8981604-C9D8-4D57-AEF6-FDC6BB87637E}"/>
              </a:ext>
            </a:extLst>
          </p:cNvPr>
          <p:cNvSpPr/>
          <p:nvPr/>
        </p:nvSpPr>
        <p:spPr>
          <a:xfrm>
            <a:off x="434191" y="1634021"/>
            <a:ext cx="8521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SCORES combines and optimizes the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multi-energy generation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storage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consumption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 renewable energy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(electricity and heat) and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grid </a:t>
            </a: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supply</a:t>
            </a:r>
            <a:r>
              <a:rPr lang="cs-CZ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Via the development of compact hybrid storage technologies, integrated through a smart Building Energy Management System, the project will optimize the self-consumption in residential buildings, bring new sources of flexibility to the grid, and enable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reliable operation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a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positive business case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Europe’s building stock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5498E1DB-4DFC-4DE6-94D6-E33B1A1F1C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78" y="3758615"/>
            <a:ext cx="931900" cy="120598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7E8E431B-61B9-457E-99A7-153B8AC8A8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09" y="0"/>
            <a:ext cx="2530403" cy="1334741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="" xmlns:a16="http://schemas.microsoft.com/office/drawing/2014/main" id="{8D0AF7B3-1F71-4B47-9F71-2A1638796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91" y="0"/>
            <a:ext cx="7886700" cy="1325563"/>
          </a:xfrm>
        </p:spPr>
        <p:txBody>
          <a:bodyPr/>
          <a:lstStyle/>
          <a:p>
            <a:r>
              <a:rPr lang="en-US" b="1" dirty="0"/>
              <a:t>S</a:t>
            </a:r>
            <a:r>
              <a:rPr lang="cs-CZ" b="1" dirty="0"/>
              <a:t>CORES PROJECT</a:t>
            </a:r>
            <a:r>
              <a:rPr lang="en-US" b="1" dirty="0"/>
              <a:t> </a:t>
            </a:r>
            <a:endParaRPr lang="en-GB" b="1" dirty="0"/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2FB60BE6-DCE7-4DFD-80F2-78C4575F58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973" y="3758615"/>
            <a:ext cx="1272213" cy="1205987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="" xmlns:a16="http://schemas.microsoft.com/office/drawing/2014/main" id="{21EB99C8-6718-430D-81B1-B6B53DDA3F63}"/>
              </a:ext>
            </a:extLst>
          </p:cNvPr>
          <p:cNvSpPr/>
          <p:nvPr/>
        </p:nvSpPr>
        <p:spPr>
          <a:xfrm>
            <a:off x="2725695" y="4960572"/>
            <a:ext cx="19316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Work Packages</a:t>
            </a:r>
            <a:endParaRPr lang="en-US" sz="2000" dirty="0"/>
          </a:p>
        </p:txBody>
      </p:sp>
      <p:sp>
        <p:nvSpPr>
          <p:cNvPr id="12" name="Obdélník 11">
            <a:extLst>
              <a:ext uri="{FF2B5EF4-FFF2-40B4-BE49-F238E27FC236}">
                <a16:creationId xmlns="" xmlns:a16="http://schemas.microsoft.com/office/drawing/2014/main" id="{7D99E9E1-4653-4E17-9F28-E7E0920B3E4B}"/>
              </a:ext>
            </a:extLst>
          </p:cNvPr>
          <p:cNvSpPr/>
          <p:nvPr/>
        </p:nvSpPr>
        <p:spPr>
          <a:xfrm>
            <a:off x="995553" y="4964602"/>
            <a:ext cx="1378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12</a:t>
            </a:r>
            <a:r>
              <a:rPr lang="en-US" sz="2000" dirty="0"/>
              <a:t> Partners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="" xmlns:a16="http://schemas.microsoft.com/office/drawing/2014/main" id="{16F7FC9C-E064-4AB9-A6C0-5B3AEA25E85A}"/>
              </a:ext>
            </a:extLst>
          </p:cNvPr>
          <p:cNvSpPr/>
          <p:nvPr/>
        </p:nvSpPr>
        <p:spPr>
          <a:xfrm>
            <a:off x="7010083" y="4964602"/>
            <a:ext cx="13108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48</a:t>
            </a:r>
            <a:r>
              <a:rPr lang="en-GB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Months</a:t>
            </a:r>
            <a:endParaRPr lang="en-GB" sz="2000" dirty="0"/>
          </a:p>
        </p:txBody>
      </p:sp>
      <p:sp>
        <p:nvSpPr>
          <p:cNvPr id="14" name="TextovéPole 13">
            <a:extLst>
              <a:ext uri="{FF2B5EF4-FFF2-40B4-BE49-F238E27FC236}">
                <a16:creationId xmlns="" xmlns:a16="http://schemas.microsoft.com/office/drawing/2014/main" id="{15B15839-A1CA-4ADC-A71D-E43D6D16393E}"/>
              </a:ext>
            </a:extLst>
          </p:cNvPr>
          <p:cNvSpPr txBox="1"/>
          <p:nvPr/>
        </p:nvSpPr>
        <p:spPr>
          <a:xfrm>
            <a:off x="0" y="645264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www.scores-project.eu</a:t>
            </a:r>
          </a:p>
        </p:txBody>
      </p:sp>
      <p:pic>
        <p:nvPicPr>
          <p:cNvPr id="16" name="Obrázek 15" descr="Obsah obrázku text, podepsat&#10;&#10;Popis vygenerován s vysokou mírou spolehlivosti">
            <a:extLst>
              <a:ext uri="{FF2B5EF4-FFF2-40B4-BE49-F238E27FC236}">
                <a16:creationId xmlns="" xmlns:a16="http://schemas.microsoft.com/office/drawing/2014/main" id="{86BB8B94-70F0-4440-8537-4657B6BE55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520" y="3754585"/>
            <a:ext cx="1483537" cy="1205987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="" xmlns:a16="http://schemas.microsoft.com/office/drawing/2014/main" id="{354AE65A-C29C-46BB-8F6A-F049959423AB}"/>
              </a:ext>
            </a:extLst>
          </p:cNvPr>
          <p:cNvSpPr/>
          <p:nvPr/>
        </p:nvSpPr>
        <p:spPr>
          <a:xfrm>
            <a:off x="4856520" y="4960572"/>
            <a:ext cx="1462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Budget </a:t>
            </a:r>
            <a:r>
              <a:rPr lang="cs-CZ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€6M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9866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="" xmlns:a16="http://schemas.microsoft.com/office/drawing/2014/main" id="{AA1E4FBD-4BB8-4F74-83B7-C14A98654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91" y="0"/>
            <a:ext cx="7886700" cy="1325563"/>
          </a:xfrm>
        </p:spPr>
        <p:txBody>
          <a:bodyPr/>
          <a:lstStyle/>
          <a:p>
            <a:r>
              <a:rPr lang="cs-CZ" b="1" dirty="0"/>
              <a:t>OVERALL CONCEPT</a:t>
            </a:r>
            <a:endParaRPr lang="en-GB" b="1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DD80A223-5F01-4BDA-A063-6BED25FB2F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09" y="0"/>
            <a:ext cx="2530403" cy="1334741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="" xmlns:a16="http://schemas.microsoft.com/office/drawing/2014/main" id="{FA941FC8-D0C5-4193-92EA-41BB94B672E9}"/>
              </a:ext>
            </a:extLst>
          </p:cNvPr>
          <p:cNvSpPr/>
          <p:nvPr/>
        </p:nvSpPr>
        <p:spPr>
          <a:xfrm>
            <a:off x="434191" y="1512789"/>
            <a:ext cx="8379871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SCORES concept is based on a hybrid system combining effectively and efficiently solutions that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harvest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electricity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heat from the sun,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store electricity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convert electricity into heat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store heat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 the energy flows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building.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="" xmlns:a16="http://schemas.microsoft.com/office/drawing/2014/main" id="{FEA77D9B-23E9-479E-8082-BDEEA326D8F4}"/>
              </a:ext>
            </a:extLst>
          </p:cNvPr>
          <p:cNvSpPr txBox="1"/>
          <p:nvPr/>
        </p:nvSpPr>
        <p:spPr>
          <a:xfrm>
            <a:off x="0" y="645264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www.scores-project.eu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A3ED11C-7DAE-418C-B51A-B782D1DF8A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97" y="2647335"/>
            <a:ext cx="8160857" cy="35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4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="" xmlns:a16="http://schemas.microsoft.com/office/drawing/2014/main" id="{088D63A7-C1E3-4BCA-B584-5989604AB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91" y="0"/>
            <a:ext cx="7886700" cy="1325563"/>
          </a:xfrm>
        </p:spPr>
        <p:txBody>
          <a:bodyPr/>
          <a:lstStyle/>
          <a:p>
            <a:r>
              <a:rPr lang="cs-CZ" b="1" dirty="0"/>
              <a:t>OBJECTIVES</a:t>
            </a:r>
            <a:endParaRPr lang="en-US" b="1" dirty="0"/>
          </a:p>
        </p:txBody>
      </p:sp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148DCD9D-4C48-4E43-869C-65B68031D54E}"/>
              </a:ext>
            </a:extLst>
          </p:cNvPr>
          <p:cNvSpPr txBox="1"/>
          <p:nvPr/>
        </p:nvSpPr>
        <p:spPr>
          <a:xfrm>
            <a:off x="0" y="645264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www.scores-project.eu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F8CF7D7F-9A45-46D8-96FE-92ECAF76DEEB}"/>
              </a:ext>
            </a:extLst>
          </p:cNvPr>
          <p:cNvSpPr/>
          <p:nvPr/>
        </p:nvSpPr>
        <p:spPr>
          <a:xfrm>
            <a:off x="282805" y="1412037"/>
            <a:ext cx="874150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Demonstrate in the field the integration, optimization and operation of a building energy system including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compact hybrid storage technologies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that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optimize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supply, storage and demand of electricity and heat in residential buildings and that increases 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self-consumption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local renewable energy in residential buildings at the lowest cost.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44D03016-FC69-4C81-8615-125B70D55C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09" y="0"/>
            <a:ext cx="2530403" cy="133474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8EAF15B7-A1CD-4049-8164-22F36D3D24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62" y="2829920"/>
            <a:ext cx="8410737" cy="3413121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="" xmlns:a16="http://schemas.microsoft.com/office/drawing/2014/main" id="{28C3682C-C536-41DE-BEA5-7C17FB1C4BEB}"/>
              </a:ext>
            </a:extLst>
          </p:cNvPr>
          <p:cNvSpPr txBox="1"/>
          <p:nvPr/>
        </p:nvSpPr>
        <p:spPr>
          <a:xfrm>
            <a:off x="1802091" y="3157467"/>
            <a:ext cx="1638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Local level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="" xmlns:a16="http://schemas.microsoft.com/office/drawing/2014/main" id="{9F172E90-4D79-4543-A533-9F5DF6211D16}"/>
              </a:ext>
            </a:extLst>
          </p:cNvPr>
          <p:cNvSpPr txBox="1"/>
          <p:nvPr/>
        </p:nvSpPr>
        <p:spPr>
          <a:xfrm>
            <a:off x="5722290" y="3157467"/>
            <a:ext cx="1742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Global level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="" xmlns:a16="http://schemas.microsoft.com/office/drawing/2014/main" id="{9595F396-D3CC-487B-BFF9-FA4ACEE7722F}"/>
              </a:ext>
            </a:extLst>
          </p:cNvPr>
          <p:cNvSpPr txBox="1"/>
          <p:nvPr/>
        </p:nvSpPr>
        <p:spPr>
          <a:xfrm>
            <a:off x="414670" y="3750623"/>
            <a:ext cx="15967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Increase the self-consumption of local renewable generation </a:t>
            </a:r>
            <a:endParaRPr lang="en-GB" sz="1600" dirty="0"/>
          </a:p>
          <a:p>
            <a:pPr algn="ctr"/>
            <a:endParaRPr lang="en-US" sz="1600" dirty="0"/>
          </a:p>
        </p:txBody>
      </p:sp>
      <p:sp>
        <p:nvSpPr>
          <p:cNvPr id="14" name="TextovéPole 13">
            <a:extLst>
              <a:ext uri="{FF2B5EF4-FFF2-40B4-BE49-F238E27FC236}">
                <a16:creationId xmlns="" xmlns:a16="http://schemas.microsoft.com/office/drawing/2014/main" id="{48FCA2A6-0EFD-4165-8EBC-99D3ADD8E2D5}"/>
              </a:ext>
            </a:extLst>
          </p:cNvPr>
          <p:cNvSpPr txBox="1"/>
          <p:nvPr/>
        </p:nvSpPr>
        <p:spPr>
          <a:xfrm>
            <a:off x="1734532" y="5001652"/>
            <a:ext cx="1706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Bridge the gap between supply and demand </a:t>
            </a:r>
            <a:endParaRPr lang="en-GB" sz="1600" dirty="0"/>
          </a:p>
        </p:txBody>
      </p:sp>
      <p:sp>
        <p:nvSpPr>
          <p:cNvPr id="15" name="TextovéPole 14">
            <a:extLst>
              <a:ext uri="{FF2B5EF4-FFF2-40B4-BE49-F238E27FC236}">
                <a16:creationId xmlns="" xmlns:a16="http://schemas.microsoft.com/office/drawing/2014/main" id="{5470E1F9-2783-424B-8126-DFB28CAB8C5C}"/>
              </a:ext>
            </a:extLst>
          </p:cNvPr>
          <p:cNvSpPr txBox="1"/>
          <p:nvPr/>
        </p:nvSpPr>
        <p:spPr>
          <a:xfrm>
            <a:off x="5881759" y="4671245"/>
            <a:ext cx="1423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Introduce new sources of flexibility for the grids </a:t>
            </a:r>
            <a:endParaRPr lang="en-GB" sz="1600" dirty="0"/>
          </a:p>
        </p:txBody>
      </p:sp>
      <p:sp>
        <p:nvSpPr>
          <p:cNvPr id="16" name="TextovéPole 15">
            <a:extLst>
              <a:ext uri="{FF2B5EF4-FFF2-40B4-BE49-F238E27FC236}">
                <a16:creationId xmlns="" xmlns:a16="http://schemas.microsoft.com/office/drawing/2014/main" id="{8F0AF665-B328-49FA-A7B9-868734F71EFB}"/>
              </a:ext>
            </a:extLst>
          </p:cNvPr>
          <p:cNvSpPr txBox="1"/>
          <p:nvPr/>
        </p:nvSpPr>
        <p:spPr>
          <a:xfrm>
            <a:off x="7206725" y="3473848"/>
            <a:ext cx="1423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</a:t>
            </a:r>
            <a:r>
              <a:rPr lang="cs-CZ" sz="1600" dirty="0" smtClean="0"/>
              <a:t>efer</a:t>
            </a:r>
            <a:r>
              <a:rPr lang="en-US" sz="1600" dirty="0" smtClean="0"/>
              <a:t> </a:t>
            </a:r>
            <a:r>
              <a:rPr lang="en-US" sz="1600" dirty="0"/>
              <a:t>investment in the energy grids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7162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="" xmlns:a16="http://schemas.microsoft.com/office/drawing/2014/main" id="{A6734185-7A34-43F4-B678-247B1A957E05}"/>
              </a:ext>
            </a:extLst>
          </p:cNvPr>
          <p:cNvSpPr txBox="1">
            <a:spLocks/>
          </p:cNvSpPr>
          <p:nvPr/>
        </p:nvSpPr>
        <p:spPr>
          <a:xfrm>
            <a:off x="434191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/>
              <a:t>PURPOSE</a:t>
            </a:r>
            <a:endParaRPr lang="en-US" b="1" dirty="0"/>
          </a:p>
        </p:txBody>
      </p: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B7843448-A943-4FC0-B262-6E666AB4535D}"/>
              </a:ext>
            </a:extLst>
          </p:cNvPr>
          <p:cNvSpPr txBox="1"/>
          <p:nvPr/>
        </p:nvSpPr>
        <p:spPr>
          <a:xfrm>
            <a:off x="0" y="645264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www.scores-project.eu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B48F3378-47CE-4887-9820-EECB015A6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09" y="0"/>
            <a:ext cx="2530403" cy="1334741"/>
          </a:xfrm>
          <a:prstGeom prst="rect">
            <a:avLst/>
          </a:prstGeom>
        </p:spPr>
      </p:pic>
      <p:sp>
        <p:nvSpPr>
          <p:cNvPr id="3" name="Obdélník: se zakulacenými rohy 2">
            <a:extLst>
              <a:ext uri="{FF2B5EF4-FFF2-40B4-BE49-F238E27FC236}">
                <a16:creationId xmlns="" xmlns:a16="http://schemas.microsoft.com/office/drawing/2014/main" id="{A46F5C42-C64F-470A-ACA1-1CDE572C5DE1}"/>
              </a:ext>
            </a:extLst>
          </p:cNvPr>
          <p:cNvSpPr/>
          <p:nvPr/>
        </p:nvSpPr>
        <p:spPr>
          <a:xfrm>
            <a:off x="6090253" y="1562083"/>
            <a:ext cx="1536569" cy="15459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EC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="" xmlns:a16="http://schemas.microsoft.com/office/drawing/2014/main" id="{33A0573D-7D85-49EE-AEFF-CEB567B7B958}"/>
              </a:ext>
            </a:extLst>
          </p:cNvPr>
          <p:cNvSpPr/>
          <p:nvPr/>
        </p:nvSpPr>
        <p:spPr>
          <a:xfrm>
            <a:off x="6090252" y="3930092"/>
            <a:ext cx="1536569" cy="15459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EC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bdélník: se zakulacenými rohy 17">
            <a:extLst>
              <a:ext uri="{FF2B5EF4-FFF2-40B4-BE49-F238E27FC236}">
                <a16:creationId xmlns="" xmlns:a16="http://schemas.microsoft.com/office/drawing/2014/main" id="{91B8EE2C-8945-44E3-B308-9667E9913E8A}"/>
              </a:ext>
            </a:extLst>
          </p:cNvPr>
          <p:cNvSpPr/>
          <p:nvPr/>
        </p:nvSpPr>
        <p:spPr>
          <a:xfrm>
            <a:off x="1442922" y="1556337"/>
            <a:ext cx="1536569" cy="15459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EC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="" xmlns:a16="http://schemas.microsoft.com/office/drawing/2014/main" id="{33B7B1DB-9E4D-4D46-B6FF-8B4454EF5428}"/>
              </a:ext>
            </a:extLst>
          </p:cNvPr>
          <p:cNvSpPr/>
          <p:nvPr/>
        </p:nvSpPr>
        <p:spPr>
          <a:xfrm>
            <a:off x="1442923" y="3924346"/>
            <a:ext cx="1536569" cy="15459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EC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="" xmlns:a16="http://schemas.microsoft.com/office/drawing/2014/main" id="{517DE839-FFFF-494D-9C35-28906F39F749}"/>
              </a:ext>
            </a:extLst>
          </p:cNvPr>
          <p:cNvSpPr/>
          <p:nvPr/>
        </p:nvSpPr>
        <p:spPr>
          <a:xfrm>
            <a:off x="3794767" y="3922654"/>
            <a:ext cx="1536569" cy="15459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EC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bdélník: se zakulacenými rohy 21">
            <a:extLst>
              <a:ext uri="{FF2B5EF4-FFF2-40B4-BE49-F238E27FC236}">
                <a16:creationId xmlns="" xmlns:a16="http://schemas.microsoft.com/office/drawing/2014/main" id="{305DD40A-75A4-462D-9BFE-3EEBFF9CA08B}"/>
              </a:ext>
            </a:extLst>
          </p:cNvPr>
          <p:cNvSpPr/>
          <p:nvPr/>
        </p:nvSpPr>
        <p:spPr>
          <a:xfrm>
            <a:off x="3794767" y="1554645"/>
            <a:ext cx="1536569" cy="15459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EC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Obrázek 23">
            <a:extLst>
              <a:ext uri="{FF2B5EF4-FFF2-40B4-BE49-F238E27FC236}">
                <a16:creationId xmlns="" xmlns:a16="http://schemas.microsoft.com/office/drawing/2014/main" id="{BC76F090-178E-4D4C-B272-04C4936833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065" y="1860398"/>
            <a:ext cx="1174322" cy="863355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="" xmlns:a16="http://schemas.microsoft.com/office/drawing/2014/main" id="{2A7DACBD-7989-424E-976D-573654904C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483" y="1903403"/>
            <a:ext cx="846101" cy="863355"/>
          </a:xfrm>
          <a:prstGeom prst="rect">
            <a:avLst/>
          </a:prstGeom>
        </p:spPr>
      </p:pic>
      <p:pic>
        <p:nvPicPr>
          <p:cNvPr id="26" name="Obrázek 25" descr="Obsah obrázku objekt&#10;&#10;Popis vygenerován s vysokou mírou spolehlivosti">
            <a:extLst>
              <a:ext uri="{FF2B5EF4-FFF2-40B4-BE49-F238E27FC236}">
                <a16:creationId xmlns="" xmlns:a16="http://schemas.microsoft.com/office/drawing/2014/main" id="{798B52AE-670E-49B1-BF1B-F58778BDA2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116" y="1860398"/>
            <a:ext cx="875410" cy="860771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="" xmlns:a16="http://schemas.microsoft.com/office/drawing/2014/main" id="{E012ED23-1041-4647-A83A-8BC085375E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99" y="4105766"/>
            <a:ext cx="975616" cy="1266379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="" xmlns:a16="http://schemas.microsoft.com/office/drawing/2014/main" id="{9337944B-7EA3-4A9D-A6C7-B28EA7D1CB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243" y="4049957"/>
            <a:ext cx="871283" cy="1245558"/>
          </a:xfrm>
          <a:prstGeom prst="rect">
            <a:avLst/>
          </a:prstGeom>
        </p:spPr>
      </p:pic>
      <p:pic>
        <p:nvPicPr>
          <p:cNvPr id="30" name="Picture 2" descr="http://www.scores-project.eu/layout/i5.png?v=2">
            <a:hlinkClick r:id="rId9"/>
            <a:extLst>
              <a:ext uri="{FF2B5EF4-FFF2-40B4-BE49-F238E27FC236}">
                <a16:creationId xmlns="" xmlns:a16="http://schemas.microsoft.com/office/drawing/2014/main" id="{4FE70E70-43BE-4B28-ABF5-BEFA9512B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55" y="4062809"/>
            <a:ext cx="1280561" cy="128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bdélník 31">
            <a:extLst>
              <a:ext uri="{FF2B5EF4-FFF2-40B4-BE49-F238E27FC236}">
                <a16:creationId xmlns="" xmlns:a16="http://schemas.microsoft.com/office/drawing/2014/main" id="{CD50DBCC-9955-40D2-B6E4-B8F418A5C20E}"/>
              </a:ext>
            </a:extLst>
          </p:cNvPr>
          <p:cNvSpPr/>
          <p:nvPr/>
        </p:nvSpPr>
        <p:spPr>
          <a:xfrm>
            <a:off x="1442922" y="3116896"/>
            <a:ext cx="1536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/>
              <a:t>Competitive industry</a:t>
            </a:r>
            <a:endParaRPr lang="en-GB" b="1" dirty="0"/>
          </a:p>
        </p:txBody>
      </p:sp>
      <p:sp>
        <p:nvSpPr>
          <p:cNvPr id="33" name="Obdélník 32">
            <a:extLst>
              <a:ext uri="{FF2B5EF4-FFF2-40B4-BE49-F238E27FC236}">
                <a16:creationId xmlns="" xmlns:a16="http://schemas.microsoft.com/office/drawing/2014/main" id="{637D4231-03B1-4666-A98D-5CE818E454B3}"/>
              </a:ext>
            </a:extLst>
          </p:cNvPr>
          <p:cNvSpPr/>
          <p:nvPr/>
        </p:nvSpPr>
        <p:spPr>
          <a:xfrm>
            <a:off x="6090252" y="3122642"/>
            <a:ext cx="1536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/>
              <a:t>Energy Independency 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="" xmlns:a16="http://schemas.microsoft.com/office/drawing/2014/main" id="{17D8E0FE-6F4C-4339-AF2C-DF0D3FC529D8}"/>
              </a:ext>
            </a:extLst>
          </p:cNvPr>
          <p:cNvSpPr/>
          <p:nvPr/>
        </p:nvSpPr>
        <p:spPr>
          <a:xfrm>
            <a:off x="3830646" y="3121424"/>
            <a:ext cx="1460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/>
              <a:t>Grid stability </a:t>
            </a:r>
            <a:endParaRPr lang="en-GB" b="1" dirty="0"/>
          </a:p>
        </p:txBody>
      </p:sp>
      <p:sp>
        <p:nvSpPr>
          <p:cNvPr id="35" name="Obdélník 34">
            <a:extLst>
              <a:ext uri="{FF2B5EF4-FFF2-40B4-BE49-F238E27FC236}">
                <a16:creationId xmlns="" xmlns:a16="http://schemas.microsoft.com/office/drawing/2014/main" id="{D45D8467-7138-4A92-8297-59BD0EB9B97D}"/>
              </a:ext>
            </a:extLst>
          </p:cNvPr>
          <p:cNvSpPr/>
          <p:nvPr/>
        </p:nvSpPr>
        <p:spPr>
          <a:xfrm>
            <a:off x="1400517" y="5489787"/>
            <a:ext cx="157897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b="1" baseline="-25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reduction </a:t>
            </a:r>
            <a:endParaRPr lang="en-GB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bdélník 36">
            <a:extLst>
              <a:ext uri="{FF2B5EF4-FFF2-40B4-BE49-F238E27FC236}">
                <a16:creationId xmlns="" xmlns:a16="http://schemas.microsoft.com/office/drawing/2014/main" id="{07330B08-0ED1-4400-AC8A-689F25F32069}"/>
              </a:ext>
            </a:extLst>
          </p:cNvPr>
          <p:cNvSpPr/>
          <p:nvPr/>
        </p:nvSpPr>
        <p:spPr>
          <a:xfrm>
            <a:off x="3828466" y="5495265"/>
            <a:ext cx="1462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/>
              <a:t>Jobs Creation</a:t>
            </a:r>
          </a:p>
        </p:txBody>
      </p:sp>
      <p:sp>
        <p:nvSpPr>
          <p:cNvPr id="38" name="Obdélník 37">
            <a:extLst>
              <a:ext uri="{FF2B5EF4-FFF2-40B4-BE49-F238E27FC236}">
                <a16:creationId xmlns="" xmlns:a16="http://schemas.microsoft.com/office/drawing/2014/main" id="{FF7447D5-9092-4D6B-95AA-CCA38BB3EC8C}"/>
              </a:ext>
            </a:extLst>
          </p:cNvPr>
          <p:cNvSpPr/>
          <p:nvPr/>
        </p:nvSpPr>
        <p:spPr>
          <a:xfrm>
            <a:off x="6090253" y="5476088"/>
            <a:ext cx="1536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/>
              <a:t>More renewables</a:t>
            </a:r>
          </a:p>
        </p:txBody>
      </p:sp>
    </p:spTree>
    <p:extLst>
      <p:ext uri="{BB962C8B-B14F-4D97-AF65-F5344CB8AC3E}">
        <p14:creationId xmlns:p14="http://schemas.microsoft.com/office/powerpoint/2010/main" val="10662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="" xmlns:a16="http://schemas.microsoft.com/office/drawing/2014/main" id="{5D76A4DF-6BFC-43FF-A534-C1356D6EF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91" y="0"/>
            <a:ext cx="7886700" cy="1325563"/>
          </a:xfrm>
        </p:spPr>
        <p:txBody>
          <a:bodyPr/>
          <a:lstStyle/>
          <a:p>
            <a:r>
              <a:rPr lang="cs-CZ" b="1" dirty="0"/>
              <a:t>GOALS</a:t>
            </a:r>
            <a:endParaRPr lang="en-US" b="1" dirty="0"/>
          </a:p>
        </p:txBody>
      </p: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24CF6497-9CB3-4176-B197-362AE485FF8B}"/>
              </a:ext>
            </a:extLst>
          </p:cNvPr>
          <p:cNvSpPr txBox="1"/>
          <p:nvPr/>
        </p:nvSpPr>
        <p:spPr>
          <a:xfrm>
            <a:off x="0" y="645264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www.scores-project.eu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EDF7357D-EEC0-4C46-B806-7EF82ACC3B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09" y="0"/>
            <a:ext cx="2530403" cy="1334741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0712F20E-F46F-4814-B37D-7041512D9F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0351228"/>
              </p:ext>
            </p:extLst>
          </p:nvPr>
        </p:nvGraphicFramePr>
        <p:xfrm>
          <a:off x="509326" y="1486802"/>
          <a:ext cx="8125347" cy="4692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950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="" xmlns:a16="http://schemas.microsoft.com/office/drawing/2014/main" id="{830736D6-30DA-451F-AAA4-E9D8103A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91" y="0"/>
            <a:ext cx="7886700" cy="1325563"/>
          </a:xfrm>
        </p:spPr>
        <p:txBody>
          <a:bodyPr/>
          <a:lstStyle/>
          <a:p>
            <a:r>
              <a:rPr lang="cs-CZ" b="1" dirty="0"/>
              <a:t>DEMONSTRATION</a:t>
            </a:r>
            <a:endParaRPr lang="en-US" b="1" dirty="0"/>
          </a:p>
        </p:txBody>
      </p: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9174DE81-DBE4-4B6E-870C-A4117CFF533B}"/>
              </a:ext>
            </a:extLst>
          </p:cNvPr>
          <p:cNvSpPr txBox="1"/>
          <p:nvPr/>
        </p:nvSpPr>
        <p:spPr>
          <a:xfrm>
            <a:off x="0" y="645264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www.scores-project.eu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45625B92-0D5B-41CB-85D0-466786E031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09" y="0"/>
            <a:ext cx="2530403" cy="1334741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="" xmlns:a16="http://schemas.microsoft.com/office/drawing/2014/main" id="{546CEB75-ED6D-4835-8360-242DF83A80F0}"/>
              </a:ext>
            </a:extLst>
          </p:cNvPr>
          <p:cNvSpPr/>
          <p:nvPr/>
        </p:nvSpPr>
        <p:spPr>
          <a:xfrm>
            <a:off x="358498" y="122487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Demonstration of the integrated hybrid energy system will take place in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 real 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buildings</a:t>
            </a:r>
            <a:r>
              <a:rPr lang="cs-CZ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representative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different climate and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 system configurations for 3 cases,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Northern Europe (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Austria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with and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without a heat grid, and in Middle/Southern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Europe (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France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without a heat grid.</a:t>
            </a:r>
            <a:endParaRPr lang="en-GB" dirty="0"/>
          </a:p>
        </p:txBody>
      </p:sp>
      <p:pic>
        <p:nvPicPr>
          <p:cNvPr id="14" name="Obrázek 13" descr="Obsah obrázku budova, exteriér, dům, obloha&#10;&#10;Popis vygenerován s velmi vysokou mírou spolehlivosti">
            <a:extLst>
              <a:ext uri="{FF2B5EF4-FFF2-40B4-BE49-F238E27FC236}">
                <a16:creationId xmlns="" xmlns:a16="http://schemas.microsoft.com/office/drawing/2014/main" id="{C4B73A50-54E0-4A17-AF14-0B497EE8DC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09" y="3644568"/>
            <a:ext cx="2191673" cy="2043732"/>
          </a:xfrm>
          <a:prstGeom prst="ellipse">
            <a:avLst/>
          </a:prstGeom>
          <a:ln w="3175" cap="rnd">
            <a:solidFill>
              <a:srgbClr val="00AF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6" name="Přímá spojnice 15">
            <a:extLst>
              <a:ext uri="{FF2B5EF4-FFF2-40B4-BE49-F238E27FC236}">
                <a16:creationId xmlns="" xmlns:a16="http://schemas.microsoft.com/office/drawing/2014/main" id="{33D4A091-C761-4DF9-90A9-2A00B8CAD983}"/>
              </a:ext>
            </a:extLst>
          </p:cNvPr>
          <p:cNvCxnSpPr>
            <a:cxnSpLocks/>
          </p:cNvCxnSpPr>
          <p:nvPr/>
        </p:nvCxnSpPr>
        <p:spPr>
          <a:xfrm>
            <a:off x="3841483" y="4873658"/>
            <a:ext cx="2191672" cy="452486"/>
          </a:xfrm>
          <a:prstGeom prst="line">
            <a:avLst/>
          </a:prstGeom>
          <a:ln w="38100">
            <a:solidFill>
              <a:srgbClr val="33A8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89" y="1591250"/>
            <a:ext cx="4283373" cy="429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3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Šestiúhelník 12">
            <a:extLst>
              <a:ext uri="{FF2B5EF4-FFF2-40B4-BE49-F238E27FC236}">
                <a16:creationId xmlns="" xmlns:a16="http://schemas.microsoft.com/office/drawing/2014/main" id="{DB7485FE-E6DE-47D8-8476-A4CB2CF79125}"/>
              </a:ext>
            </a:extLst>
          </p:cNvPr>
          <p:cNvSpPr/>
          <p:nvPr/>
        </p:nvSpPr>
        <p:spPr>
          <a:xfrm>
            <a:off x="3705155" y="3656142"/>
            <a:ext cx="1863530" cy="1606173"/>
          </a:xfrm>
          <a:prstGeom prst="hexagon">
            <a:avLst/>
          </a:prstGeom>
          <a:solidFill>
            <a:schemeClr val="bg1"/>
          </a:solidFill>
          <a:ln w="28575">
            <a:solidFill>
              <a:srgbClr val="00AF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Šestiúhelník 14">
            <a:extLst>
              <a:ext uri="{FF2B5EF4-FFF2-40B4-BE49-F238E27FC236}">
                <a16:creationId xmlns="" xmlns:a16="http://schemas.microsoft.com/office/drawing/2014/main" id="{476FFAB5-A18A-47A1-9C16-029DFC6766C4}"/>
              </a:ext>
            </a:extLst>
          </p:cNvPr>
          <p:cNvSpPr/>
          <p:nvPr/>
        </p:nvSpPr>
        <p:spPr>
          <a:xfrm>
            <a:off x="5190892" y="1255895"/>
            <a:ext cx="1863530" cy="1606173"/>
          </a:xfrm>
          <a:prstGeom prst="hexagon">
            <a:avLst/>
          </a:prstGeom>
          <a:solidFill>
            <a:schemeClr val="bg1"/>
          </a:solidFill>
          <a:ln w="28575">
            <a:solidFill>
              <a:srgbClr val="00AF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Nadpis 1">
            <a:extLst>
              <a:ext uri="{FF2B5EF4-FFF2-40B4-BE49-F238E27FC236}">
                <a16:creationId xmlns="" xmlns:a16="http://schemas.microsoft.com/office/drawing/2014/main" id="{E4E89DFC-74EB-4865-81CB-F2FCAD9B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91" y="0"/>
            <a:ext cx="7886700" cy="1325563"/>
          </a:xfrm>
        </p:spPr>
        <p:txBody>
          <a:bodyPr/>
          <a:lstStyle/>
          <a:p>
            <a:r>
              <a:rPr lang="cs-CZ" b="1" dirty="0"/>
              <a:t>PARTNERS</a:t>
            </a:r>
            <a:endParaRPr lang="en-US" b="1" dirty="0"/>
          </a:p>
        </p:txBody>
      </p: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BB419EB2-C4B7-4DAE-BA13-F4E5714A9054}"/>
              </a:ext>
            </a:extLst>
          </p:cNvPr>
          <p:cNvSpPr txBox="1"/>
          <p:nvPr/>
        </p:nvSpPr>
        <p:spPr>
          <a:xfrm>
            <a:off x="0" y="645264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www.scores-project.eu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CE9BF391-B473-4D80-8FA8-D06DB4B6CC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09" y="0"/>
            <a:ext cx="2530403" cy="1334741"/>
          </a:xfrm>
          <a:prstGeom prst="rect">
            <a:avLst/>
          </a:prstGeom>
        </p:spPr>
      </p:pic>
      <p:sp>
        <p:nvSpPr>
          <p:cNvPr id="10" name="Šestiúhelník 9">
            <a:extLst>
              <a:ext uri="{FF2B5EF4-FFF2-40B4-BE49-F238E27FC236}">
                <a16:creationId xmlns="" xmlns:a16="http://schemas.microsoft.com/office/drawing/2014/main" id="{5743440C-0CFD-4EC2-8C2E-3EA9CCD89D5C}"/>
              </a:ext>
            </a:extLst>
          </p:cNvPr>
          <p:cNvSpPr/>
          <p:nvPr/>
        </p:nvSpPr>
        <p:spPr>
          <a:xfrm>
            <a:off x="2240697" y="1255895"/>
            <a:ext cx="1863530" cy="1606173"/>
          </a:xfrm>
          <a:prstGeom prst="hexagon">
            <a:avLst/>
          </a:prstGeom>
          <a:solidFill>
            <a:schemeClr val="bg1"/>
          </a:solidFill>
          <a:ln w="28575">
            <a:solidFill>
              <a:srgbClr val="00AF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Šestiúhelník 10">
            <a:extLst>
              <a:ext uri="{FF2B5EF4-FFF2-40B4-BE49-F238E27FC236}">
                <a16:creationId xmlns="" xmlns:a16="http://schemas.microsoft.com/office/drawing/2014/main" id="{C63F8891-E778-445C-B389-533FB459B8DF}"/>
              </a:ext>
            </a:extLst>
          </p:cNvPr>
          <p:cNvSpPr/>
          <p:nvPr/>
        </p:nvSpPr>
        <p:spPr>
          <a:xfrm>
            <a:off x="2233052" y="2868515"/>
            <a:ext cx="1863530" cy="1606173"/>
          </a:xfrm>
          <a:prstGeom prst="hexagon">
            <a:avLst/>
          </a:prstGeom>
          <a:solidFill>
            <a:schemeClr val="bg1"/>
          </a:solidFill>
          <a:ln w="28575">
            <a:solidFill>
              <a:srgbClr val="00AF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Šestiúhelník 11">
            <a:extLst>
              <a:ext uri="{FF2B5EF4-FFF2-40B4-BE49-F238E27FC236}">
                <a16:creationId xmlns="" xmlns:a16="http://schemas.microsoft.com/office/drawing/2014/main" id="{81C03C40-FB8E-4593-9887-63963751BA07}"/>
              </a:ext>
            </a:extLst>
          </p:cNvPr>
          <p:cNvSpPr/>
          <p:nvPr/>
        </p:nvSpPr>
        <p:spPr>
          <a:xfrm>
            <a:off x="3705155" y="2058877"/>
            <a:ext cx="1890759" cy="1604016"/>
          </a:xfrm>
          <a:prstGeom prst="hexagon">
            <a:avLst/>
          </a:prstGeom>
          <a:solidFill>
            <a:schemeClr val="bg1"/>
          </a:solidFill>
          <a:ln w="57150">
            <a:solidFill>
              <a:srgbClr val="EEC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Šestiúhelník 13">
            <a:extLst>
              <a:ext uri="{FF2B5EF4-FFF2-40B4-BE49-F238E27FC236}">
                <a16:creationId xmlns="" xmlns:a16="http://schemas.microsoft.com/office/drawing/2014/main" id="{D347B285-485C-42C6-B11C-AA0CC7D891A2}"/>
              </a:ext>
            </a:extLst>
          </p:cNvPr>
          <p:cNvSpPr/>
          <p:nvPr/>
        </p:nvSpPr>
        <p:spPr>
          <a:xfrm>
            <a:off x="772949" y="2058946"/>
            <a:ext cx="1863530" cy="1606173"/>
          </a:xfrm>
          <a:prstGeom prst="hexagon">
            <a:avLst/>
          </a:prstGeom>
          <a:solidFill>
            <a:schemeClr val="bg1"/>
          </a:solidFill>
          <a:ln w="28575">
            <a:solidFill>
              <a:srgbClr val="00AF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Šestiúhelník 15">
            <a:extLst>
              <a:ext uri="{FF2B5EF4-FFF2-40B4-BE49-F238E27FC236}">
                <a16:creationId xmlns="" xmlns:a16="http://schemas.microsoft.com/office/drawing/2014/main" id="{87509F18-F168-4C80-A158-C0F7D616A18D}"/>
              </a:ext>
            </a:extLst>
          </p:cNvPr>
          <p:cNvSpPr/>
          <p:nvPr/>
        </p:nvSpPr>
        <p:spPr>
          <a:xfrm>
            <a:off x="5176773" y="4435476"/>
            <a:ext cx="1863530" cy="1606173"/>
          </a:xfrm>
          <a:prstGeom prst="hexagon">
            <a:avLst/>
          </a:prstGeom>
          <a:solidFill>
            <a:schemeClr val="bg1"/>
          </a:solidFill>
          <a:ln w="28575">
            <a:solidFill>
              <a:srgbClr val="00AF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Šestiúhelník 16">
            <a:extLst>
              <a:ext uri="{FF2B5EF4-FFF2-40B4-BE49-F238E27FC236}">
                <a16:creationId xmlns="" xmlns:a16="http://schemas.microsoft.com/office/drawing/2014/main" id="{1F5893A3-CACB-427D-8EC0-43FEA996F255}"/>
              </a:ext>
            </a:extLst>
          </p:cNvPr>
          <p:cNvSpPr/>
          <p:nvPr/>
        </p:nvSpPr>
        <p:spPr>
          <a:xfrm>
            <a:off x="6637361" y="2035492"/>
            <a:ext cx="1863530" cy="1606173"/>
          </a:xfrm>
          <a:prstGeom prst="hexagon">
            <a:avLst/>
          </a:prstGeom>
          <a:solidFill>
            <a:schemeClr val="bg1"/>
          </a:solidFill>
          <a:ln w="28575">
            <a:solidFill>
              <a:srgbClr val="00AF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Šestiúhelník 17">
            <a:extLst>
              <a:ext uri="{FF2B5EF4-FFF2-40B4-BE49-F238E27FC236}">
                <a16:creationId xmlns="" xmlns:a16="http://schemas.microsoft.com/office/drawing/2014/main" id="{E639E72C-8033-494A-A70F-0EDD1DAA64F3}"/>
              </a:ext>
            </a:extLst>
          </p:cNvPr>
          <p:cNvSpPr/>
          <p:nvPr/>
        </p:nvSpPr>
        <p:spPr>
          <a:xfrm>
            <a:off x="2244567" y="4472462"/>
            <a:ext cx="1863530" cy="1606173"/>
          </a:xfrm>
          <a:prstGeom prst="hexagon">
            <a:avLst/>
          </a:prstGeom>
          <a:solidFill>
            <a:schemeClr val="bg1"/>
          </a:solidFill>
          <a:ln w="28575">
            <a:solidFill>
              <a:srgbClr val="00AF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Šestiúhelník 18">
            <a:extLst>
              <a:ext uri="{FF2B5EF4-FFF2-40B4-BE49-F238E27FC236}">
                <a16:creationId xmlns="" xmlns:a16="http://schemas.microsoft.com/office/drawing/2014/main" id="{5E5C18D0-964D-408A-824C-077269876FB6}"/>
              </a:ext>
            </a:extLst>
          </p:cNvPr>
          <p:cNvSpPr/>
          <p:nvPr/>
        </p:nvSpPr>
        <p:spPr>
          <a:xfrm>
            <a:off x="786960" y="3678017"/>
            <a:ext cx="1863530" cy="1606173"/>
          </a:xfrm>
          <a:prstGeom prst="hexagon">
            <a:avLst/>
          </a:prstGeom>
          <a:solidFill>
            <a:schemeClr val="bg1"/>
          </a:solidFill>
          <a:ln w="28575">
            <a:solidFill>
              <a:srgbClr val="00AF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Šestiúhelník 19">
            <a:extLst>
              <a:ext uri="{FF2B5EF4-FFF2-40B4-BE49-F238E27FC236}">
                <a16:creationId xmlns="" xmlns:a16="http://schemas.microsoft.com/office/drawing/2014/main" id="{BF1BD631-410D-4591-8AB7-A86E5DFBA913}"/>
              </a:ext>
            </a:extLst>
          </p:cNvPr>
          <p:cNvSpPr/>
          <p:nvPr/>
        </p:nvSpPr>
        <p:spPr>
          <a:xfrm>
            <a:off x="6637361" y="3632390"/>
            <a:ext cx="1863530" cy="1606173"/>
          </a:xfrm>
          <a:prstGeom prst="hexagon">
            <a:avLst/>
          </a:prstGeom>
          <a:solidFill>
            <a:schemeClr val="bg1"/>
          </a:solidFill>
          <a:ln w="28575">
            <a:solidFill>
              <a:srgbClr val="00AF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Obrázek 21">
            <a:extLst>
              <a:ext uri="{FF2B5EF4-FFF2-40B4-BE49-F238E27FC236}">
                <a16:creationId xmlns="" xmlns:a16="http://schemas.microsoft.com/office/drawing/2014/main" id="{62C86A4E-7CC0-43CC-B74B-AD8485899F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41" y="4278121"/>
            <a:ext cx="1399315" cy="418793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="" xmlns:a16="http://schemas.microsoft.com/office/drawing/2014/main" id="{5878FEF8-B0F2-44F8-A125-98648DF05A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65" y="2457625"/>
            <a:ext cx="1338095" cy="761905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="" xmlns:a16="http://schemas.microsoft.com/office/drawing/2014/main" id="{97C77FFE-30FD-4ACB-B429-0F58ADB812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94" y="1847215"/>
            <a:ext cx="1594936" cy="376553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="" xmlns:a16="http://schemas.microsoft.com/office/drawing/2014/main" id="{7222E1B7-C441-4CB1-9268-0D0336C7D9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999" y="3583041"/>
            <a:ext cx="1634456" cy="162461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="" xmlns:a16="http://schemas.microsoft.com/office/drawing/2014/main" id="{65979962-9D19-42F2-96E1-EAB6A352A3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278" y="3505753"/>
            <a:ext cx="1385611" cy="470392"/>
          </a:xfrm>
          <a:prstGeom prst="rect">
            <a:avLst/>
          </a:prstGeom>
        </p:spPr>
      </p:pic>
      <p:pic>
        <p:nvPicPr>
          <p:cNvPr id="32" name="Obrázek 31" descr="Obsah obrázku klipart&#10;&#10;Popis vygenerován s vysokou mírou spolehlivosti">
            <a:extLst>
              <a:ext uri="{FF2B5EF4-FFF2-40B4-BE49-F238E27FC236}">
                <a16:creationId xmlns="" xmlns:a16="http://schemas.microsoft.com/office/drawing/2014/main" id="{DCC8C3F3-D568-46F7-A63C-69D47C22F2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773" y="1602723"/>
            <a:ext cx="1001729" cy="897308"/>
          </a:xfrm>
          <a:prstGeom prst="rect">
            <a:avLst/>
          </a:prstGeom>
        </p:spPr>
      </p:pic>
      <p:pic>
        <p:nvPicPr>
          <p:cNvPr id="34" name="Obrázek 33" descr="Obsah obrázku objekt&#10;&#10;Popis vygenerován s vysokou mírou spolehlivosti">
            <a:extLst>
              <a:ext uri="{FF2B5EF4-FFF2-40B4-BE49-F238E27FC236}">
                <a16:creationId xmlns="" xmlns:a16="http://schemas.microsoft.com/office/drawing/2014/main" id="{7566AAF6-1CE9-46F3-9B56-1E071BC00E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89" y="2675300"/>
            <a:ext cx="1590521" cy="402663"/>
          </a:xfrm>
          <a:prstGeom prst="rect">
            <a:avLst/>
          </a:prstGeom>
        </p:spPr>
      </p:pic>
      <p:pic>
        <p:nvPicPr>
          <p:cNvPr id="36" name="Obrázek 35">
            <a:extLst>
              <a:ext uri="{FF2B5EF4-FFF2-40B4-BE49-F238E27FC236}">
                <a16:creationId xmlns="" xmlns:a16="http://schemas.microsoft.com/office/drawing/2014/main" id="{A7954EB4-DF2B-4740-A22F-3FE39F9EE7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22" y="3917656"/>
            <a:ext cx="869995" cy="1098606"/>
          </a:xfrm>
          <a:prstGeom prst="rect">
            <a:avLst/>
          </a:prstGeom>
        </p:spPr>
      </p:pic>
      <p:pic>
        <p:nvPicPr>
          <p:cNvPr id="40" name="Obrázek 39">
            <a:extLst>
              <a:ext uri="{FF2B5EF4-FFF2-40B4-BE49-F238E27FC236}">
                <a16:creationId xmlns="" xmlns:a16="http://schemas.microsoft.com/office/drawing/2014/main" id="{83A98325-C15C-4683-9F63-EBDCBAEBA0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24" y="2479579"/>
            <a:ext cx="1300404" cy="787442"/>
          </a:xfrm>
          <a:prstGeom prst="rect">
            <a:avLst/>
          </a:prstGeom>
        </p:spPr>
      </p:pic>
      <p:pic>
        <p:nvPicPr>
          <p:cNvPr id="42" name="Obrázek 41" descr="Obsah obrázku klipart&#10;&#10;Popis vygenerován s vysokou mírou spolehlivosti">
            <a:extLst>
              <a:ext uri="{FF2B5EF4-FFF2-40B4-BE49-F238E27FC236}">
                <a16:creationId xmlns="" xmlns:a16="http://schemas.microsoft.com/office/drawing/2014/main" id="{3CAA9A61-E99A-45DB-9F81-D1CF0C0549B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954" y="4995698"/>
            <a:ext cx="1396815" cy="579574"/>
          </a:xfrm>
          <a:prstGeom prst="rect">
            <a:avLst/>
          </a:prstGeom>
        </p:spPr>
      </p:pic>
      <p:pic>
        <p:nvPicPr>
          <p:cNvPr id="44" name="Obrázek 43" descr="Obsah obrázku objekt&#10;&#10;Popis vygenerován s vysokou mírou spolehlivosti">
            <a:extLst>
              <a:ext uri="{FF2B5EF4-FFF2-40B4-BE49-F238E27FC236}">
                <a16:creationId xmlns="" xmlns:a16="http://schemas.microsoft.com/office/drawing/2014/main" id="{04624939-1130-4B81-AC66-D62C7A12179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320" y="5063356"/>
            <a:ext cx="1608872" cy="411330"/>
          </a:xfrm>
          <a:prstGeom prst="rect">
            <a:avLst/>
          </a:prstGeom>
        </p:spPr>
      </p:pic>
      <p:pic>
        <p:nvPicPr>
          <p:cNvPr id="46" name="Obrázek 45">
            <a:extLst>
              <a:ext uri="{FF2B5EF4-FFF2-40B4-BE49-F238E27FC236}">
                <a16:creationId xmlns="" xmlns:a16="http://schemas.microsoft.com/office/drawing/2014/main" id="{DCBC0ED3-0A31-48B8-85C3-289E835E779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027" y="4160449"/>
            <a:ext cx="1268197" cy="59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7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="" xmlns:a16="http://schemas.microsoft.com/office/drawing/2014/main" id="{010EB401-F45B-4F02-8D6F-9BC828F0F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91" y="0"/>
            <a:ext cx="7886700" cy="1325563"/>
          </a:xfrm>
        </p:spPr>
        <p:txBody>
          <a:bodyPr/>
          <a:lstStyle/>
          <a:p>
            <a:r>
              <a:rPr lang="cs-CZ" b="1" dirty="0"/>
              <a:t>CONTACT INFO</a:t>
            </a:r>
            <a:endParaRPr lang="en-US" b="1" dirty="0"/>
          </a:p>
        </p:txBody>
      </p: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5A85CFA8-8FF3-496B-9A91-4EA6F1C56972}"/>
              </a:ext>
            </a:extLst>
          </p:cNvPr>
          <p:cNvSpPr txBox="1"/>
          <p:nvPr/>
        </p:nvSpPr>
        <p:spPr>
          <a:xfrm>
            <a:off x="0" y="645264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www.scores-project.eu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26100088-600A-4A2C-B66C-3686B4359F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09" y="0"/>
            <a:ext cx="2530403" cy="1334741"/>
          </a:xfrm>
          <a:prstGeom prst="rect">
            <a:avLst/>
          </a:prstGeom>
        </p:spPr>
      </p:pic>
      <p:sp>
        <p:nvSpPr>
          <p:cNvPr id="2" name="Obdélník: se zakulacenými rohy 1">
            <a:extLst>
              <a:ext uri="{FF2B5EF4-FFF2-40B4-BE49-F238E27FC236}">
                <a16:creationId xmlns="" xmlns:a16="http://schemas.microsoft.com/office/drawing/2014/main" id="{30AE7C4E-BE5A-464D-B145-6B2A64CE19B8}"/>
              </a:ext>
            </a:extLst>
          </p:cNvPr>
          <p:cNvSpPr/>
          <p:nvPr/>
        </p:nvSpPr>
        <p:spPr>
          <a:xfrm>
            <a:off x="537326" y="1640264"/>
            <a:ext cx="5143375" cy="272434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EEC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FC71AF1B-28BB-405F-8CDB-1ABBE96D9C9A}"/>
              </a:ext>
            </a:extLst>
          </p:cNvPr>
          <p:cNvSpPr/>
          <p:nvPr/>
        </p:nvSpPr>
        <p:spPr>
          <a:xfrm>
            <a:off x="754672" y="1868943"/>
            <a:ext cx="4926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further project information please contact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b="1" dirty="0"/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64E0343C-5B05-4687-B446-5B5620C42D92}"/>
              </a:ext>
            </a:extLst>
          </p:cNvPr>
          <p:cNvSpPr/>
          <p:nvPr/>
        </p:nvSpPr>
        <p:spPr>
          <a:xfrm>
            <a:off x="2323708" y="2552976"/>
            <a:ext cx="297415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Ir. Christophe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Hoegaerts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TNO</a:t>
            </a:r>
            <a:b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+31 (0)65 354 98 16</a:t>
            </a:r>
            <a:b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christophe.hoegaerts@tno.nl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="" xmlns:a16="http://schemas.microsoft.com/office/drawing/2014/main" id="{E688A563-A78D-4663-983B-5C5F116969D8}"/>
              </a:ext>
            </a:extLst>
          </p:cNvPr>
          <p:cNvSpPr/>
          <p:nvPr/>
        </p:nvSpPr>
        <p:spPr>
          <a:xfrm>
            <a:off x="649290" y="4806854"/>
            <a:ext cx="5858759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Follow project latest news on social network profiles:</a:t>
            </a:r>
            <a:endParaRPr lang="en-US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9AE67BE7-1795-4957-B4B8-D391CB25DF24}"/>
              </a:ext>
            </a:extLst>
          </p:cNvPr>
          <p:cNvSpPr/>
          <p:nvPr/>
        </p:nvSpPr>
        <p:spPr>
          <a:xfrm>
            <a:off x="6153319" y="1863512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hlinkClick r:id="rId5"/>
              </a:rPr>
              <a:t>www.scores-project.eu</a:t>
            </a:r>
            <a:r>
              <a:rPr lang="cs-CZ" dirty="0"/>
              <a:t> </a:t>
            </a:r>
            <a:endParaRPr lang="en-GB" dirty="0"/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1D598C17-3CEA-497C-9CA4-EF1170ECB0A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101" y="2316610"/>
            <a:ext cx="1986079" cy="183925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="" xmlns:a16="http://schemas.microsoft.com/office/drawing/2014/main" id="{4B93D9DA-4595-4880-AB22-C0AC30DC3B5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6505"/>
          <a:stretch/>
        </p:blipFill>
        <p:spPr>
          <a:xfrm>
            <a:off x="2790665" y="5301010"/>
            <a:ext cx="854041" cy="79849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="" xmlns:a16="http://schemas.microsoft.com/office/drawing/2014/main" id="{E5D6809A-EE9C-4341-A06F-3FD290AC6E2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572" r="-757"/>
          <a:stretch/>
        </p:blipFill>
        <p:spPr>
          <a:xfrm>
            <a:off x="3664144" y="5304747"/>
            <a:ext cx="1815711" cy="794753"/>
          </a:xfrm>
          <a:prstGeom prst="rect">
            <a:avLst/>
          </a:prstGeom>
        </p:spPr>
      </p:pic>
      <p:pic>
        <p:nvPicPr>
          <p:cNvPr id="16" name="Picture 4" descr="Výsledek obrázku pro youtube icon">
            <a:extLst>
              <a:ext uri="{FF2B5EF4-FFF2-40B4-BE49-F238E27FC236}">
                <a16:creationId xmlns="" xmlns:a16="http://schemas.microsoft.com/office/drawing/2014/main" id="{47F5AAC7-B194-4598-9051-6B965B956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622" y="5304747"/>
            <a:ext cx="798490" cy="79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 descr="Obsah obrázku vektorová grafika&#10;&#10;Popis vygenerován s velmi vysokou mírou spolehlivosti">
            <a:extLst>
              <a:ext uri="{FF2B5EF4-FFF2-40B4-BE49-F238E27FC236}">
                <a16:creationId xmlns="" xmlns:a16="http://schemas.microsoft.com/office/drawing/2014/main" id="{46DF69CC-7903-4EFD-9F19-10326F6EDE5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48" y="2427980"/>
            <a:ext cx="1240539" cy="139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9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2511</TotalTime>
  <Words>441</Words>
  <Application>Microsoft Office PowerPoint</Application>
  <PresentationFormat>On-screen Show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Motiv Office</vt:lpstr>
      <vt:lpstr>PowerPoint Presentation</vt:lpstr>
      <vt:lpstr>SCORES PROJECT </vt:lpstr>
      <vt:lpstr>OVERALL CONCEPT</vt:lpstr>
      <vt:lpstr>OBJECTIVES</vt:lpstr>
      <vt:lpstr>PowerPoint Presentation</vt:lpstr>
      <vt:lpstr>GOALS</vt:lpstr>
      <vt:lpstr>DEMONSTRATION</vt:lpstr>
      <vt:lpstr>PARTNERS</vt:lpstr>
      <vt:lpstr>CONTACT INFO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Gabriela Urbanova</dc:creator>
  <cp:lastModifiedBy>Fenix TNT s.r.o.</cp:lastModifiedBy>
  <cp:revision>39</cp:revision>
  <dcterms:created xsi:type="dcterms:W3CDTF">2018-03-28T12:29:14Z</dcterms:created>
  <dcterms:modified xsi:type="dcterms:W3CDTF">2018-04-12T14:25:03Z</dcterms:modified>
</cp:coreProperties>
</file>