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9" r:id="rId9"/>
    <p:sldId id="268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F0"/>
    <a:srgbClr val="EEC230"/>
    <a:srgbClr val="33A8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AA624F-6FBF-4888-A32D-EFA8ABBED5B5}" type="doc">
      <dgm:prSet loTypeId="urn:microsoft.com/office/officeart/2005/8/layout/chevron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D8A7A346-968E-4F84-A4F1-0E57667AD812}">
      <dgm:prSet phldrT="[Text]"/>
      <dgm:spPr>
        <a:solidFill>
          <a:srgbClr val="00AFF0"/>
        </a:solidFill>
        <a:ln>
          <a:solidFill>
            <a:srgbClr val="00AFF0"/>
          </a:solidFill>
        </a:ln>
      </dgm:spPr>
      <dgm:t>
        <a:bodyPr/>
        <a:lstStyle/>
        <a:p>
          <a:r>
            <a:rPr lang="cs-CZ" dirty="0"/>
            <a:t>1</a:t>
          </a:r>
          <a:endParaRPr lang="en-GB" dirty="0"/>
        </a:p>
      </dgm:t>
    </dgm:pt>
    <dgm:pt modelId="{594B1385-4FC0-493F-B898-0B3F3BD75046}" type="parTrans" cxnId="{E2F60500-019D-43DF-9E35-002684B4495B}">
      <dgm:prSet/>
      <dgm:spPr/>
      <dgm:t>
        <a:bodyPr/>
        <a:lstStyle/>
        <a:p>
          <a:endParaRPr lang="en-GB"/>
        </a:p>
      </dgm:t>
    </dgm:pt>
    <dgm:pt modelId="{348CF54A-C59D-4EA7-BC12-5CD3795B539A}" type="sibTrans" cxnId="{E2F60500-019D-43DF-9E35-002684B4495B}">
      <dgm:prSet/>
      <dgm:spPr/>
      <dgm:t>
        <a:bodyPr/>
        <a:lstStyle/>
        <a:p>
          <a:endParaRPr lang="en-GB"/>
        </a:p>
      </dgm:t>
    </dgm:pt>
    <dgm:pt modelId="{DCF62409-0F6C-41DA-998D-22B07AC44FC2}">
      <dgm:prSet phldrT="[Text]"/>
      <dgm:spPr>
        <a:solidFill>
          <a:srgbClr val="00AFF0"/>
        </a:solidFill>
        <a:ln>
          <a:solidFill>
            <a:srgbClr val="00AFF0"/>
          </a:solidFill>
        </a:ln>
      </dgm:spPr>
      <dgm:t>
        <a:bodyPr/>
        <a:lstStyle/>
        <a:p>
          <a:r>
            <a:rPr lang="cs-CZ" dirty="0"/>
            <a:t>4</a:t>
          </a:r>
          <a:endParaRPr lang="en-GB" dirty="0"/>
        </a:p>
      </dgm:t>
    </dgm:pt>
    <dgm:pt modelId="{8EF18EA9-54CD-4A44-95DB-F5FF472AB351}" type="parTrans" cxnId="{049336D3-7414-4734-9C30-AEA9EABBF82E}">
      <dgm:prSet/>
      <dgm:spPr/>
      <dgm:t>
        <a:bodyPr/>
        <a:lstStyle/>
        <a:p>
          <a:endParaRPr lang="en-GB"/>
        </a:p>
      </dgm:t>
    </dgm:pt>
    <dgm:pt modelId="{312A3A2B-A5CB-43B3-BF63-12D2C694D5EA}" type="sibTrans" cxnId="{049336D3-7414-4734-9C30-AEA9EABBF82E}">
      <dgm:prSet/>
      <dgm:spPr/>
      <dgm:t>
        <a:bodyPr/>
        <a:lstStyle/>
        <a:p>
          <a:endParaRPr lang="en-GB"/>
        </a:p>
      </dgm:t>
    </dgm:pt>
    <dgm:pt modelId="{BA31F5A3-5D0D-4363-BA33-469D781986E4}">
      <dgm:prSet/>
      <dgm:spPr>
        <a:solidFill>
          <a:srgbClr val="00AFF0"/>
        </a:solidFill>
        <a:ln>
          <a:solidFill>
            <a:srgbClr val="00AFF0"/>
          </a:solidFill>
        </a:ln>
      </dgm:spPr>
      <dgm:t>
        <a:bodyPr/>
        <a:lstStyle/>
        <a:p>
          <a:r>
            <a:rPr lang="cs-CZ" dirty="0"/>
            <a:t>2</a:t>
          </a:r>
          <a:endParaRPr lang="en-GB" dirty="0"/>
        </a:p>
      </dgm:t>
    </dgm:pt>
    <dgm:pt modelId="{06E39576-ABAA-46C2-A5E2-1A5FB9945BAE}" type="parTrans" cxnId="{6C4C43F9-883C-4C64-A214-7855DA0E6B28}">
      <dgm:prSet/>
      <dgm:spPr/>
      <dgm:t>
        <a:bodyPr/>
        <a:lstStyle/>
        <a:p>
          <a:endParaRPr lang="en-GB"/>
        </a:p>
      </dgm:t>
    </dgm:pt>
    <dgm:pt modelId="{B648D279-6800-41BB-8ED8-160282951CC5}" type="sibTrans" cxnId="{6C4C43F9-883C-4C64-A214-7855DA0E6B28}">
      <dgm:prSet/>
      <dgm:spPr/>
      <dgm:t>
        <a:bodyPr/>
        <a:lstStyle/>
        <a:p>
          <a:endParaRPr lang="en-GB"/>
        </a:p>
      </dgm:t>
    </dgm:pt>
    <dgm:pt modelId="{31938108-E56C-4C60-826B-B56EC9677A9A}">
      <dgm:prSet/>
      <dgm:spPr>
        <a:solidFill>
          <a:srgbClr val="00AFF0"/>
        </a:solidFill>
        <a:ln>
          <a:solidFill>
            <a:srgbClr val="00AFF0"/>
          </a:solidFill>
        </a:ln>
      </dgm:spPr>
      <dgm:t>
        <a:bodyPr/>
        <a:lstStyle/>
        <a:p>
          <a:r>
            <a:rPr lang="cs-CZ" dirty="0"/>
            <a:t>3</a:t>
          </a:r>
          <a:endParaRPr lang="en-GB" dirty="0"/>
        </a:p>
      </dgm:t>
    </dgm:pt>
    <dgm:pt modelId="{EA1F5385-32F3-450A-B6A7-E8BBB99F719F}" type="parTrans" cxnId="{91E129E6-4AEA-4465-A630-0BD5EDB1E7DD}">
      <dgm:prSet/>
      <dgm:spPr/>
      <dgm:t>
        <a:bodyPr/>
        <a:lstStyle/>
        <a:p>
          <a:endParaRPr lang="en-GB"/>
        </a:p>
      </dgm:t>
    </dgm:pt>
    <dgm:pt modelId="{5E9FE755-6511-4D8A-A1C5-A168C2EC6731}" type="sibTrans" cxnId="{91E129E6-4AEA-4465-A630-0BD5EDB1E7DD}">
      <dgm:prSet/>
      <dgm:spPr/>
      <dgm:t>
        <a:bodyPr/>
        <a:lstStyle/>
        <a:p>
          <a:endParaRPr lang="en-GB"/>
        </a:p>
      </dgm:t>
    </dgm:pt>
    <dgm:pt modelId="{EF0BF8C2-137C-4DAE-BE18-9D85B0EEEE30}">
      <dgm:prSet/>
      <dgm:spPr>
        <a:ln w="28575">
          <a:solidFill>
            <a:srgbClr val="EEC230"/>
          </a:solidFill>
        </a:ln>
      </dgm:spPr>
      <dgm:t>
        <a:bodyPr/>
        <a:lstStyle/>
        <a:p>
          <a:r>
            <a:rPr lang="en-US" dirty="0"/>
            <a:t>Optimize a high performance water to water heat pump</a:t>
          </a:r>
          <a:r>
            <a:rPr lang="cs-CZ" dirty="0"/>
            <a:t> </a:t>
          </a:r>
          <a:r>
            <a:rPr lang="en-US" dirty="0"/>
            <a:t>supplied by hybrid PV and solar collectors</a:t>
          </a:r>
          <a:endParaRPr lang="en-GB" dirty="0"/>
        </a:p>
      </dgm:t>
    </dgm:pt>
    <dgm:pt modelId="{10B88552-4A69-4E49-9720-93E0F7ED60D7}" type="parTrans" cxnId="{3902D74D-D9D1-41CA-9C83-2E6D1C72EF3B}">
      <dgm:prSet/>
      <dgm:spPr/>
      <dgm:t>
        <a:bodyPr/>
        <a:lstStyle/>
        <a:p>
          <a:endParaRPr lang="en-GB"/>
        </a:p>
      </dgm:t>
    </dgm:pt>
    <dgm:pt modelId="{EF5E41AB-CCF1-4D21-A3F4-A64DABB42A9B}" type="sibTrans" cxnId="{3902D74D-D9D1-41CA-9C83-2E6D1C72EF3B}">
      <dgm:prSet/>
      <dgm:spPr/>
      <dgm:t>
        <a:bodyPr/>
        <a:lstStyle/>
        <a:p>
          <a:endParaRPr lang="en-GB"/>
        </a:p>
      </dgm:t>
    </dgm:pt>
    <dgm:pt modelId="{31582167-B8CC-43C9-AB43-8E2582A076D9}">
      <dgm:prSet/>
      <dgm:spPr>
        <a:solidFill>
          <a:srgbClr val="00AFF0"/>
        </a:solidFill>
        <a:ln>
          <a:solidFill>
            <a:srgbClr val="00AFF0"/>
          </a:solidFill>
        </a:ln>
      </dgm:spPr>
      <dgm:t>
        <a:bodyPr/>
        <a:lstStyle/>
        <a:p>
          <a:r>
            <a:rPr lang="cs-CZ" dirty="0"/>
            <a:t>6</a:t>
          </a:r>
          <a:endParaRPr lang="en-US" dirty="0"/>
        </a:p>
      </dgm:t>
    </dgm:pt>
    <dgm:pt modelId="{549B0A81-E062-43D4-9015-84B00693F217}" type="parTrans" cxnId="{620847F8-E605-4B95-92F4-308A962F664C}">
      <dgm:prSet/>
      <dgm:spPr/>
      <dgm:t>
        <a:bodyPr/>
        <a:lstStyle/>
        <a:p>
          <a:endParaRPr lang="en-US"/>
        </a:p>
      </dgm:t>
    </dgm:pt>
    <dgm:pt modelId="{1936B347-38F9-47A8-96B7-40925B4AC500}" type="sibTrans" cxnId="{620847F8-E605-4B95-92F4-308A962F664C}">
      <dgm:prSet/>
      <dgm:spPr/>
      <dgm:t>
        <a:bodyPr/>
        <a:lstStyle/>
        <a:p>
          <a:endParaRPr lang="en-US"/>
        </a:p>
      </dgm:t>
    </dgm:pt>
    <dgm:pt modelId="{D8D3268E-AC45-420A-86AD-E39935552DEF}">
      <dgm:prSet/>
      <dgm:spPr>
        <a:ln w="28575">
          <a:solidFill>
            <a:srgbClr val="EEC230"/>
          </a:solidFill>
        </a:ln>
      </dgm:spPr>
      <dgm:t>
        <a:bodyPr/>
        <a:lstStyle/>
        <a:p>
          <a:r>
            <a:rPr lang="cs-CZ" dirty="0"/>
            <a:t>A</a:t>
          </a:r>
          <a:r>
            <a:rPr lang="en-US" dirty="0" err="1"/>
            <a:t>ssess</a:t>
          </a:r>
          <a:r>
            <a:rPr lang="en-US" dirty="0"/>
            <a:t> the economical potential of the hybrid system</a:t>
          </a:r>
        </a:p>
      </dgm:t>
    </dgm:pt>
    <dgm:pt modelId="{27F0B8B4-FA33-4217-9DB6-73F7EE9151CE}" type="parTrans" cxnId="{967FBD31-17EB-4AA6-8A09-A46B90FF982F}">
      <dgm:prSet/>
      <dgm:spPr/>
      <dgm:t>
        <a:bodyPr/>
        <a:lstStyle/>
        <a:p>
          <a:endParaRPr lang="en-US"/>
        </a:p>
      </dgm:t>
    </dgm:pt>
    <dgm:pt modelId="{1CDEEBB6-8697-4E19-90CC-BBC2B7F08815}" type="sibTrans" cxnId="{967FBD31-17EB-4AA6-8A09-A46B90FF982F}">
      <dgm:prSet/>
      <dgm:spPr/>
      <dgm:t>
        <a:bodyPr/>
        <a:lstStyle/>
        <a:p>
          <a:endParaRPr lang="en-US"/>
        </a:p>
      </dgm:t>
    </dgm:pt>
    <dgm:pt modelId="{E6FD340D-AD72-419A-881B-F4BC946FD17C}">
      <dgm:prSet/>
      <dgm:spPr>
        <a:noFill/>
        <a:ln w="28575">
          <a:solidFill>
            <a:srgbClr val="EEC230"/>
          </a:solidFill>
        </a:ln>
      </dgm:spPr>
      <dgm:t>
        <a:bodyPr/>
        <a:lstStyle/>
        <a:p>
          <a:r>
            <a:rPr lang="en-US" dirty="0"/>
            <a:t>Develop a technology of second life Li-</a:t>
          </a:r>
          <a:r>
            <a:rPr lang="cs-CZ" dirty="0"/>
            <a:t>i</a:t>
          </a:r>
          <a:r>
            <a:rPr lang="en-US" dirty="0"/>
            <a:t>on batteries </a:t>
          </a:r>
          <a:endParaRPr lang="en-GB" dirty="0"/>
        </a:p>
      </dgm:t>
    </dgm:pt>
    <dgm:pt modelId="{D3A11FF7-5010-43A0-9217-BFB3F600B789}" type="parTrans" cxnId="{826788A1-A53C-4E68-8487-DCABDB35853F}">
      <dgm:prSet/>
      <dgm:spPr/>
      <dgm:t>
        <a:bodyPr/>
        <a:lstStyle/>
        <a:p>
          <a:endParaRPr lang="en-US"/>
        </a:p>
      </dgm:t>
    </dgm:pt>
    <dgm:pt modelId="{880FEF63-6546-42A8-8B26-4F2F90C15C55}" type="sibTrans" cxnId="{826788A1-A53C-4E68-8487-DCABDB35853F}">
      <dgm:prSet/>
      <dgm:spPr/>
      <dgm:t>
        <a:bodyPr/>
        <a:lstStyle/>
        <a:p>
          <a:endParaRPr lang="en-US"/>
        </a:p>
      </dgm:t>
    </dgm:pt>
    <dgm:pt modelId="{E37A23FE-DEB9-4742-85CC-1A8273701B5A}">
      <dgm:prSet/>
      <dgm:spPr>
        <a:ln w="28575">
          <a:solidFill>
            <a:srgbClr val="EEC230"/>
          </a:solidFill>
        </a:ln>
      </dgm:spPr>
      <dgm:t>
        <a:bodyPr/>
        <a:lstStyle/>
        <a:p>
          <a:r>
            <a:rPr lang="en-US" dirty="0"/>
            <a:t>Electric driven heating with intraday PCM heat storage</a:t>
          </a:r>
        </a:p>
      </dgm:t>
    </dgm:pt>
    <dgm:pt modelId="{6AC5B49A-B1CC-4441-AB13-223555C65785}" type="parTrans" cxnId="{57D288A6-D054-4DEB-BB7B-EF39C036FBC8}">
      <dgm:prSet/>
      <dgm:spPr/>
      <dgm:t>
        <a:bodyPr/>
        <a:lstStyle/>
        <a:p>
          <a:endParaRPr lang="en-US"/>
        </a:p>
      </dgm:t>
    </dgm:pt>
    <dgm:pt modelId="{90E0CBB2-ED2F-480C-B86A-D99DF9CBF86A}" type="sibTrans" cxnId="{57D288A6-D054-4DEB-BB7B-EF39C036FBC8}">
      <dgm:prSet/>
      <dgm:spPr/>
      <dgm:t>
        <a:bodyPr/>
        <a:lstStyle/>
        <a:p>
          <a:endParaRPr lang="en-US"/>
        </a:p>
      </dgm:t>
    </dgm:pt>
    <dgm:pt modelId="{B4119601-5AD4-450A-B0A5-4C78105866D7}">
      <dgm:prSet phldrT="[Text]"/>
      <dgm:spPr>
        <a:solidFill>
          <a:srgbClr val="00AFF0"/>
        </a:solidFill>
        <a:ln>
          <a:solidFill>
            <a:srgbClr val="00AFF0"/>
          </a:solidFill>
        </a:ln>
      </dgm:spPr>
      <dgm:t>
        <a:bodyPr/>
        <a:lstStyle/>
        <a:p>
          <a:r>
            <a:rPr lang="cs-CZ" dirty="0"/>
            <a:t>5</a:t>
          </a:r>
          <a:endParaRPr lang="en-GB" dirty="0"/>
        </a:p>
      </dgm:t>
    </dgm:pt>
    <dgm:pt modelId="{E61A3759-5BB5-4710-9DE2-9EF9DB82A281}" type="sibTrans" cxnId="{DADDDE62-0AD4-49FE-810B-5B9A98D149BD}">
      <dgm:prSet/>
      <dgm:spPr/>
      <dgm:t>
        <a:bodyPr/>
        <a:lstStyle/>
        <a:p>
          <a:endParaRPr lang="en-GB"/>
        </a:p>
      </dgm:t>
    </dgm:pt>
    <dgm:pt modelId="{659CC232-16D6-4FE7-AAEC-1E2C022B06D5}" type="parTrans" cxnId="{DADDDE62-0AD4-49FE-810B-5B9A98D149BD}">
      <dgm:prSet/>
      <dgm:spPr/>
      <dgm:t>
        <a:bodyPr/>
        <a:lstStyle/>
        <a:p>
          <a:endParaRPr lang="en-GB"/>
        </a:p>
      </dgm:t>
    </dgm:pt>
    <dgm:pt modelId="{29108999-99F8-4D1F-9C3A-11CCC8D95285}">
      <dgm:prSet/>
      <dgm:spPr>
        <a:ln w="28575">
          <a:solidFill>
            <a:srgbClr val="EEC230"/>
          </a:solidFill>
        </a:ln>
      </dgm:spPr>
      <dgm:t>
        <a:bodyPr/>
        <a:lstStyle/>
        <a:p>
          <a:r>
            <a:rPr lang="en-US" dirty="0"/>
            <a:t>Improve and optimize compact loss free</a:t>
          </a:r>
          <a:r>
            <a:rPr lang="cs-CZ" dirty="0"/>
            <a:t> </a:t>
          </a:r>
          <a:r>
            <a:rPr lang="en-US" dirty="0"/>
            <a:t>heat storage technology</a:t>
          </a:r>
        </a:p>
      </dgm:t>
    </dgm:pt>
    <dgm:pt modelId="{21986C90-5330-4781-AB6E-C5A43336A463}" type="parTrans" cxnId="{71906451-D2E1-403D-BB0D-215532DDBAFF}">
      <dgm:prSet/>
      <dgm:spPr/>
      <dgm:t>
        <a:bodyPr/>
        <a:lstStyle/>
        <a:p>
          <a:endParaRPr lang="en-US"/>
        </a:p>
      </dgm:t>
    </dgm:pt>
    <dgm:pt modelId="{D3580A2B-1052-4962-A0E4-715182DF6EFF}" type="sibTrans" cxnId="{71906451-D2E1-403D-BB0D-215532DDBAFF}">
      <dgm:prSet/>
      <dgm:spPr/>
      <dgm:t>
        <a:bodyPr/>
        <a:lstStyle/>
        <a:p>
          <a:endParaRPr lang="en-US"/>
        </a:p>
      </dgm:t>
    </dgm:pt>
    <dgm:pt modelId="{3511EA48-ED08-44BB-BD9D-29FDF57FAE28}">
      <dgm:prSet/>
      <dgm:spPr>
        <a:ln w="28575">
          <a:solidFill>
            <a:srgbClr val="EEC230"/>
          </a:solidFill>
        </a:ln>
      </dgm:spPr>
      <dgm:t>
        <a:bodyPr/>
        <a:lstStyle/>
        <a:p>
          <a:r>
            <a:rPr lang="en-US" dirty="0"/>
            <a:t>Develop an integrated building energy management system </a:t>
          </a:r>
        </a:p>
      </dgm:t>
    </dgm:pt>
    <dgm:pt modelId="{31583F2F-997B-4821-B02D-CB99B84B1CDE}" type="parTrans" cxnId="{13351BA4-06B6-488A-8781-2BD3F636A9C1}">
      <dgm:prSet/>
      <dgm:spPr/>
      <dgm:t>
        <a:bodyPr/>
        <a:lstStyle/>
        <a:p>
          <a:endParaRPr lang="en-US"/>
        </a:p>
      </dgm:t>
    </dgm:pt>
    <dgm:pt modelId="{3789D2DF-14E5-4ED0-8F41-29BC9CDB1D0D}" type="sibTrans" cxnId="{13351BA4-06B6-488A-8781-2BD3F636A9C1}">
      <dgm:prSet/>
      <dgm:spPr/>
      <dgm:t>
        <a:bodyPr/>
        <a:lstStyle/>
        <a:p>
          <a:endParaRPr lang="en-US"/>
        </a:p>
      </dgm:t>
    </dgm:pt>
    <dgm:pt modelId="{D7A0FD47-14E5-4FFA-9304-45B080FFC109}">
      <dgm:prSet/>
      <dgm:spPr>
        <a:solidFill>
          <a:srgbClr val="00AFF0"/>
        </a:solidFill>
        <a:ln>
          <a:solidFill>
            <a:srgbClr val="00AFF0"/>
          </a:solidFill>
        </a:ln>
      </dgm:spPr>
      <dgm:t>
        <a:bodyPr/>
        <a:lstStyle/>
        <a:p>
          <a:r>
            <a:rPr lang="cs-CZ" dirty="0"/>
            <a:t>7</a:t>
          </a:r>
          <a:endParaRPr lang="en-US" dirty="0"/>
        </a:p>
      </dgm:t>
    </dgm:pt>
    <dgm:pt modelId="{AC156D1F-965D-459A-948F-F05DF130E1D9}" type="parTrans" cxnId="{3EF3520E-B945-453E-99D5-CF2D50305CF7}">
      <dgm:prSet/>
      <dgm:spPr/>
      <dgm:t>
        <a:bodyPr/>
        <a:lstStyle/>
        <a:p>
          <a:endParaRPr lang="cs-CZ"/>
        </a:p>
      </dgm:t>
    </dgm:pt>
    <dgm:pt modelId="{F26D73E8-0941-4CC8-AEC9-1719F95C962A}" type="sibTrans" cxnId="{3EF3520E-B945-453E-99D5-CF2D50305CF7}">
      <dgm:prSet/>
      <dgm:spPr/>
      <dgm:t>
        <a:bodyPr/>
        <a:lstStyle/>
        <a:p>
          <a:endParaRPr lang="cs-CZ"/>
        </a:p>
      </dgm:t>
    </dgm:pt>
    <dgm:pt modelId="{97EACC25-6D21-4BE6-B676-DBC17074A128}">
      <dgm:prSet/>
      <dgm:spPr>
        <a:ln w="28575">
          <a:solidFill>
            <a:srgbClr val="EEC230"/>
          </a:solidFill>
        </a:ln>
      </dgm:spPr>
      <dgm:t>
        <a:bodyPr/>
        <a:lstStyle/>
        <a:p>
          <a:r>
            <a:rPr lang="cs-CZ" dirty="0" err="1"/>
            <a:t>Efficient</a:t>
          </a:r>
          <a:r>
            <a:rPr lang="cs-CZ" dirty="0"/>
            <a:t> air to air </a:t>
          </a:r>
          <a:r>
            <a:rPr lang="cs-CZ" dirty="0" err="1"/>
            <a:t>heat</a:t>
          </a:r>
          <a:r>
            <a:rPr lang="cs-CZ" dirty="0"/>
            <a:t> pump </a:t>
          </a:r>
          <a:r>
            <a:rPr lang="cs-CZ" dirty="0" err="1"/>
            <a:t>for</a:t>
          </a:r>
          <a:r>
            <a:rPr lang="cs-CZ" dirty="0"/>
            <a:t> </a:t>
          </a:r>
          <a:r>
            <a:rPr lang="cs-CZ" dirty="0" err="1"/>
            <a:t>space</a:t>
          </a:r>
          <a:r>
            <a:rPr lang="cs-CZ" dirty="0"/>
            <a:t> </a:t>
          </a:r>
          <a:r>
            <a:rPr lang="cs-CZ" dirty="0" err="1"/>
            <a:t>heating</a:t>
          </a:r>
          <a:r>
            <a:rPr lang="cs-CZ" dirty="0"/>
            <a:t> </a:t>
          </a:r>
          <a:r>
            <a:rPr lang="cs-CZ" dirty="0" err="1"/>
            <a:t>with</a:t>
          </a:r>
          <a:r>
            <a:rPr lang="cs-CZ" dirty="0"/>
            <a:t> </a:t>
          </a:r>
          <a:r>
            <a:rPr lang="en-US" dirty="0"/>
            <a:t>intraday</a:t>
          </a:r>
          <a:r>
            <a:rPr lang="cs-CZ" dirty="0"/>
            <a:t> PCM storage</a:t>
          </a:r>
          <a:endParaRPr lang="en-US" dirty="0"/>
        </a:p>
      </dgm:t>
    </dgm:pt>
    <dgm:pt modelId="{79E4E20C-8DB5-48CF-9B5B-C7C1E5F77534}" type="parTrans" cxnId="{635F0DB4-B739-4503-9A46-2F6C01919A18}">
      <dgm:prSet/>
      <dgm:spPr/>
      <dgm:t>
        <a:bodyPr/>
        <a:lstStyle/>
        <a:p>
          <a:endParaRPr lang="cs-CZ"/>
        </a:p>
      </dgm:t>
    </dgm:pt>
    <dgm:pt modelId="{B574D56D-4D1F-4459-ACC0-9A0C05832837}" type="sibTrans" cxnId="{635F0DB4-B739-4503-9A46-2F6C01919A18}">
      <dgm:prSet/>
      <dgm:spPr/>
      <dgm:t>
        <a:bodyPr/>
        <a:lstStyle/>
        <a:p>
          <a:endParaRPr lang="cs-CZ"/>
        </a:p>
      </dgm:t>
    </dgm:pt>
    <dgm:pt modelId="{D3F6D90B-DBD0-4762-90D9-5DB225DD2BE6}" type="pres">
      <dgm:prSet presAssocID="{26AA624F-6FBF-4888-A32D-EFA8ABBED5B5}" presName="linearFlow" presStyleCnt="0">
        <dgm:presLayoutVars>
          <dgm:dir/>
          <dgm:animLvl val="lvl"/>
          <dgm:resizeHandles val="exact"/>
        </dgm:presLayoutVars>
      </dgm:prSet>
      <dgm:spPr/>
    </dgm:pt>
    <dgm:pt modelId="{77286E2F-BD1B-437F-AC2B-83CB430E2F1D}" type="pres">
      <dgm:prSet presAssocID="{D8A7A346-968E-4F84-A4F1-0E57667AD812}" presName="composite" presStyleCnt="0"/>
      <dgm:spPr/>
    </dgm:pt>
    <dgm:pt modelId="{9D6D35F3-F985-4935-8F7A-851F96DE9016}" type="pres">
      <dgm:prSet presAssocID="{D8A7A346-968E-4F84-A4F1-0E57667AD812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65AAC443-0457-4EF3-868A-0F71191217A8}" type="pres">
      <dgm:prSet presAssocID="{D8A7A346-968E-4F84-A4F1-0E57667AD812}" presName="descendantText" presStyleLbl="alignAcc1" presStyleIdx="0" presStyleCnt="7" custLinFactY="-22876" custLinFactNeighborX="17370" custLinFactNeighborY="-100000">
        <dgm:presLayoutVars>
          <dgm:bulletEnabled val="1"/>
        </dgm:presLayoutVars>
      </dgm:prSet>
      <dgm:spPr/>
    </dgm:pt>
    <dgm:pt modelId="{4FE2E083-7498-4529-A2F5-38E0809A6E56}" type="pres">
      <dgm:prSet presAssocID="{348CF54A-C59D-4EA7-BC12-5CD3795B539A}" presName="sp" presStyleCnt="0"/>
      <dgm:spPr/>
    </dgm:pt>
    <dgm:pt modelId="{6DFE3555-0915-4545-9027-789FCD489B86}" type="pres">
      <dgm:prSet presAssocID="{BA31F5A3-5D0D-4363-BA33-469D781986E4}" presName="composite" presStyleCnt="0"/>
      <dgm:spPr/>
    </dgm:pt>
    <dgm:pt modelId="{87BF2EF3-A5A2-4DF7-8297-6117DD39E801}" type="pres">
      <dgm:prSet presAssocID="{BA31F5A3-5D0D-4363-BA33-469D781986E4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0E66D19F-2CBA-4D1B-8C18-28A69D23A7FA}" type="pres">
      <dgm:prSet presAssocID="{BA31F5A3-5D0D-4363-BA33-469D781986E4}" presName="descendantText" presStyleLbl="alignAcc1" presStyleIdx="1" presStyleCnt="7">
        <dgm:presLayoutVars>
          <dgm:bulletEnabled val="1"/>
        </dgm:presLayoutVars>
      </dgm:prSet>
      <dgm:spPr/>
    </dgm:pt>
    <dgm:pt modelId="{8DDC0640-F191-4A0B-977A-E0875C2A1671}" type="pres">
      <dgm:prSet presAssocID="{B648D279-6800-41BB-8ED8-160282951CC5}" presName="sp" presStyleCnt="0"/>
      <dgm:spPr/>
    </dgm:pt>
    <dgm:pt modelId="{9136359F-8090-4B4D-9D61-3BAE4FB04C1C}" type="pres">
      <dgm:prSet presAssocID="{31938108-E56C-4C60-826B-B56EC9677A9A}" presName="composite" presStyleCnt="0"/>
      <dgm:spPr/>
    </dgm:pt>
    <dgm:pt modelId="{BE18FDD2-7DF7-41D5-8916-CA002CD449D8}" type="pres">
      <dgm:prSet presAssocID="{31938108-E56C-4C60-826B-B56EC9677A9A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1EE66495-97F7-439A-BC59-D1E4AF0D0961}" type="pres">
      <dgm:prSet presAssocID="{31938108-E56C-4C60-826B-B56EC9677A9A}" presName="descendantText" presStyleLbl="alignAcc1" presStyleIdx="2" presStyleCnt="7">
        <dgm:presLayoutVars>
          <dgm:bulletEnabled val="1"/>
        </dgm:presLayoutVars>
      </dgm:prSet>
      <dgm:spPr/>
    </dgm:pt>
    <dgm:pt modelId="{10EAA888-A2AA-4661-8846-C666B0174C31}" type="pres">
      <dgm:prSet presAssocID="{5E9FE755-6511-4D8A-A1C5-A168C2EC6731}" presName="sp" presStyleCnt="0"/>
      <dgm:spPr/>
    </dgm:pt>
    <dgm:pt modelId="{EE29C08E-D585-470F-94F1-AD4975DB312F}" type="pres">
      <dgm:prSet presAssocID="{DCF62409-0F6C-41DA-998D-22B07AC44FC2}" presName="composite" presStyleCnt="0"/>
      <dgm:spPr/>
    </dgm:pt>
    <dgm:pt modelId="{878D3200-EF8A-441C-9D94-D3CF1D96AE33}" type="pres">
      <dgm:prSet presAssocID="{DCF62409-0F6C-41DA-998D-22B07AC44FC2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D4A3462D-F754-459D-A0BB-36DF35EAD157}" type="pres">
      <dgm:prSet presAssocID="{DCF62409-0F6C-41DA-998D-22B07AC44FC2}" presName="descendantText" presStyleLbl="alignAcc1" presStyleIdx="3" presStyleCnt="7">
        <dgm:presLayoutVars>
          <dgm:bulletEnabled val="1"/>
        </dgm:presLayoutVars>
      </dgm:prSet>
      <dgm:spPr/>
    </dgm:pt>
    <dgm:pt modelId="{3598D89F-A842-4B0C-A635-1B4DA4B26C29}" type="pres">
      <dgm:prSet presAssocID="{312A3A2B-A5CB-43B3-BF63-12D2C694D5EA}" presName="sp" presStyleCnt="0"/>
      <dgm:spPr/>
    </dgm:pt>
    <dgm:pt modelId="{88B767C8-DD19-4F94-A151-C9760B7510C5}" type="pres">
      <dgm:prSet presAssocID="{B4119601-5AD4-450A-B0A5-4C78105866D7}" presName="composite" presStyleCnt="0"/>
      <dgm:spPr/>
    </dgm:pt>
    <dgm:pt modelId="{834A08DA-B021-4503-9D91-964607803AB5}" type="pres">
      <dgm:prSet presAssocID="{B4119601-5AD4-450A-B0A5-4C78105866D7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7796D33A-5364-4A0C-B0D6-00E6665D5745}" type="pres">
      <dgm:prSet presAssocID="{B4119601-5AD4-450A-B0A5-4C78105866D7}" presName="descendantText" presStyleLbl="alignAcc1" presStyleIdx="4" presStyleCnt="7">
        <dgm:presLayoutVars>
          <dgm:bulletEnabled val="1"/>
        </dgm:presLayoutVars>
      </dgm:prSet>
      <dgm:spPr/>
    </dgm:pt>
    <dgm:pt modelId="{8636E812-0034-485B-82BC-8236D02C84B2}" type="pres">
      <dgm:prSet presAssocID="{E61A3759-5BB5-4710-9DE2-9EF9DB82A281}" presName="sp" presStyleCnt="0"/>
      <dgm:spPr/>
    </dgm:pt>
    <dgm:pt modelId="{E1AB4FE0-A1EE-448C-A959-0B60B6C7F38D}" type="pres">
      <dgm:prSet presAssocID="{31582167-B8CC-43C9-AB43-8E2582A076D9}" presName="composite" presStyleCnt="0"/>
      <dgm:spPr/>
    </dgm:pt>
    <dgm:pt modelId="{F5EDD5A8-547E-4E8D-A2C3-F10B0F07030B}" type="pres">
      <dgm:prSet presAssocID="{31582167-B8CC-43C9-AB43-8E2582A076D9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2CEC8DAF-D303-454C-BAE9-1B68FA3C917D}" type="pres">
      <dgm:prSet presAssocID="{31582167-B8CC-43C9-AB43-8E2582A076D9}" presName="descendantText" presStyleLbl="alignAcc1" presStyleIdx="5" presStyleCnt="7">
        <dgm:presLayoutVars>
          <dgm:bulletEnabled val="1"/>
        </dgm:presLayoutVars>
      </dgm:prSet>
      <dgm:spPr/>
    </dgm:pt>
    <dgm:pt modelId="{A55B22C0-261E-438B-AB7F-D8D3D3B029B2}" type="pres">
      <dgm:prSet presAssocID="{1936B347-38F9-47A8-96B7-40925B4AC500}" presName="sp" presStyleCnt="0"/>
      <dgm:spPr/>
    </dgm:pt>
    <dgm:pt modelId="{85F65194-968F-4F37-8672-059D06F946A8}" type="pres">
      <dgm:prSet presAssocID="{D7A0FD47-14E5-4FFA-9304-45B080FFC109}" presName="composite" presStyleCnt="0"/>
      <dgm:spPr/>
    </dgm:pt>
    <dgm:pt modelId="{7DA73EE1-532B-42BA-B204-618E4910EAE5}" type="pres">
      <dgm:prSet presAssocID="{D7A0FD47-14E5-4FFA-9304-45B080FFC109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D5315541-2945-441E-9B80-9AA50C9340D3}" type="pres">
      <dgm:prSet presAssocID="{D7A0FD47-14E5-4FFA-9304-45B080FFC109}" presName="descendantText" presStyleLbl="alignAcc1" presStyleIdx="6" presStyleCnt="7">
        <dgm:presLayoutVars>
          <dgm:bulletEnabled val="1"/>
        </dgm:presLayoutVars>
      </dgm:prSet>
      <dgm:spPr/>
    </dgm:pt>
  </dgm:ptLst>
  <dgm:cxnLst>
    <dgm:cxn modelId="{E2F60500-019D-43DF-9E35-002684B4495B}" srcId="{26AA624F-6FBF-4888-A32D-EFA8ABBED5B5}" destId="{D8A7A346-968E-4F84-A4F1-0E57667AD812}" srcOrd="0" destOrd="0" parTransId="{594B1385-4FC0-493F-B898-0B3F3BD75046}" sibTransId="{348CF54A-C59D-4EA7-BC12-5CD3795B539A}"/>
    <dgm:cxn modelId="{3EF3520E-B945-453E-99D5-CF2D50305CF7}" srcId="{26AA624F-6FBF-4888-A32D-EFA8ABBED5B5}" destId="{D7A0FD47-14E5-4FFA-9304-45B080FFC109}" srcOrd="6" destOrd="0" parTransId="{AC156D1F-965D-459A-948F-F05DF130E1D9}" sibTransId="{F26D73E8-0941-4CC8-AEC9-1719F95C962A}"/>
    <dgm:cxn modelId="{F70F3A25-71DD-40C2-ACCF-A2E64E90ED37}" type="presOf" srcId="{D7A0FD47-14E5-4FFA-9304-45B080FFC109}" destId="{7DA73EE1-532B-42BA-B204-618E4910EAE5}" srcOrd="0" destOrd="0" presId="urn:microsoft.com/office/officeart/2005/8/layout/chevron2"/>
    <dgm:cxn modelId="{967FBD31-17EB-4AA6-8A09-A46B90FF982F}" srcId="{31582167-B8CC-43C9-AB43-8E2582A076D9}" destId="{D8D3268E-AC45-420A-86AD-E39935552DEF}" srcOrd="0" destOrd="0" parTransId="{27F0B8B4-FA33-4217-9DB6-73F7EE9151CE}" sibTransId="{1CDEEBB6-8697-4E19-90CC-BBC2B7F08815}"/>
    <dgm:cxn modelId="{3174CB3C-97C8-42D3-AC68-5A9105EB8107}" type="presOf" srcId="{DCF62409-0F6C-41DA-998D-22B07AC44FC2}" destId="{878D3200-EF8A-441C-9D94-D3CF1D96AE33}" srcOrd="0" destOrd="0" presId="urn:microsoft.com/office/officeart/2005/8/layout/chevron2"/>
    <dgm:cxn modelId="{93A17062-6703-47E8-967B-ECE857D38B28}" type="presOf" srcId="{31582167-B8CC-43C9-AB43-8E2582A076D9}" destId="{F5EDD5A8-547E-4E8D-A2C3-F10B0F07030B}" srcOrd="0" destOrd="0" presId="urn:microsoft.com/office/officeart/2005/8/layout/chevron2"/>
    <dgm:cxn modelId="{DADDDE62-0AD4-49FE-810B-5B9A98D149BD}" srcId="{26AA624F-6FBF-4888-A32D-EFA8ABBED5B5}" destId="{B4119601-5AD4-450A-B0A5-4C78105866D7}" srcOrd="4" destOrd="0" parTransId="{659CC232-16D6-4FE7-AAEC-1E2C022B06D5}" sibTransId="{E61A3759-5BB5-4710-9DE2-9EF9DB82A281}"/>
    <dgm:cxn modelId="{50B23E46-6ACD-4FEB-905A-84C4F9DC0505}" type="presOf" srcId="{BA31F5A3-5D0D-4363-BA33-469D781986E4}" destId="{87BF2EF3-A5A2-4DF7-8297-6117DD39E801}" srcOrd="0" destOrd="0" presId="urn:microsoft.com/office/officeart/2005/8/layout/chevron2"/>
    <dgm:cxn modelId="{1F93B569-6F98-47C6-A1AA-F76FE6ACBDFF}" type="presOf" srcId="{D8D3268E-AC45-420A-86AD-E39935552DEF}" destId="{2CEC8DAF-D303-454C-BAE9-1B68FA3C917D}" srcOrd="0" destOrd="0" presId="urn:microsoft.com/office/officeart/2005/8/layout/chevron2"/>
    <dgm:cxn modelId="{BA33EF4A-3782-4F8D-90AC-39A6E7D73EC8}" type="presOf" srcId="{97EACC25-6D21-4BE6-B676-DBC17074A128}" destId="{D5315541-2945-441E-9B80-9AA50C9340D3}" srcOrd="0" destOrd="0" presId="urn:microsoft.com/office/officeart/2005/8/layout/chevron2"/>
    <dgm:cxn modelId="{3902D74D-D9D1-41CA-9C83-2E6D1C72EF3B}" srcId="{31938108-E56C-4C60-826B-B56EC9677A9A}" destId="{EF0BF8C2-137C-4DAE-BE18-9D85B0EEEE30}" srcOrd="0" destOrd="0" parTransId="{10B88552-4A69-4E49-9720-93E0F7ED60D7}" sibTransId="{EF5E41AB-CCF1-4D21-A3F4-A64DABB42A9B}"/>
    <dgm:cxn modelId="{71906451-D2E1-403D-BB0D-215532DDBAFF}" srcId="{DCF62409-0F6C-41DA-998D-22B07AC44FC2}" destId="{29108999-99F8-4D1F-9C3A-11CCC8D95285}" srcOrd="0" destOrd="0" parTransId="{21986C90-5330-4781-AB6E-C5A43336A463}" sibTransId="{D3580A2B-1052-4962-A0E4-715182DF6EFF}"/>
    <dgm:cxn modelId="{7A7C9F72-54E7-440C-9686-38EC30248DA2}" type="presOf" srcId="{29108999-99F8-4D1F-9C3A-11CCC8D95285}" destId="{D4A3462D-F754-459D-A0BB-36DF35EAD157}" srcOrd="0" destOrd="0" presId="urn:microsoft.com/office/officeart/2005/8/layout/chevron2"/>
    <dgm:cxn modelId="{49354C59-0E0D-4E96-8BB3-2AFB4F17A30A}" type="presOf" srcId="{E6FD340D-AD72-419A-881B-F4BC946FD17C}" destId="{65AAC443-0457-4EF3-868A-0F71191217A8}" srcOrd="0" destOrd="0" presId="urn:microsoft.com/office/officeart/2005/8/layout/chevron2"/>
    <dgm:cxn modelId="{D9946D8A-4D84-49BE-9F9E-837DA141A252}" type="presOf" srcId="{3511EA48-ED08-44BB-BD9D-29FDF57FAE28}" destId="{7796D33A-5364-4A0C-B0D6-00E6665D5745}" srcOrd="0" destOrd="0" presId="urn:microsoft.com/office/officeart/2005/8/layout/chevron2"/>
    <dgm:cxn modelId="{826788A1-A53C-4E68-8487-DCABDB35853F}" srcId="{D8A7A346-968E-4F84-A4F1-0E57667AD812}" destId="{E6FD340D-AD72-419A-881B-F4BC946FD17C}" srcOrd="0" destOrd="0" parTransId="{D3A11FF7-5010-43A0-9217-BFB3F600B789}" sibTransId="{880FEF63-6546-42A8-8B26-4F2F90C15C55}"/>
    <dgm:cxn modelId="{13351BA4-06B6-488A-8781-2BD3F636A9C1}" srcId="{B4119601-5AD4-450A-B0A5-4C78105866D7}" destId="{3511EA48-ED08-44BB-BD9D-29FDF57FAE28}" srcOrd="0" destOrd="0" parTransId="{31583F2F-997B-4821-B02D-CB99B84B1CDE}" sibTransId="{3789D2DF-14E5-4ED0-8F41-29BC9CDB1D0D}"/>
    <dgm:cxn modelId="{57D288A6-D054-4DEB-BB7B-EF39C036FBC8}" srcId="{BA31F5A3-5D0D-4363-BA33-469D781986E4}" destId="{E37A23FE-DEB9-4742-85CC-1A8273701B5A}" srcOrd="0" destOrd="0" parTransId="{6AC5B49A-B1CC-4441-AB13-223555C65785}" sibTransId="{90E0CBB2-ED2F-480C-B86A-D99DF9CBF86A}"/>
    <dgm:cxn modelId="{635F0DB4-B739-4503-9A46-2F6C01919A18}" srcId="{D7A0FD47-14E5-4FFA-9304-45B080FFC109}" destId="{97EACC25-6D21-4BE6-B676-DBC17074A128}" srcOrd="0" destOrd="0" parTransId="{79E4E20C-8DB5-48CF-9B5B-C7C1E5F77534}" sibTransId="{B574D56D-4D1F-4459-ACC0-9A0C05832837}"/>
    <dgm:cxn modelId="{C23A65BB-3210-493B-96E8-46A68A44A687}" type="presOf" srcId="{26AA624F-6FBF-4888-A32D-EFA8ABBED5B5}" destId="{D3F6D90B-DBD0-4762-90D9-5DB225DD2BE6}" srcOrd="0" destOrd="0" presId="urn:microsoft.com/office/officeart/2005/8/layout/chevron2"/>
    <dgm:cxn modelId="{548507BF-AF12-47F6-BF86-66AF7ECBF23E}" type="presOf" srcId="{E37A23FE-DEB9-4742-85CC-1A8273701B5A}" destId="{0E66D19F-2CBA-4D1B-8C18-28A69D23A7FA}" srcOrd="0" destOrd="0" presId="urn:microsoft.com/office/officeart/2005/8/layout/chevron2"/>
    <dgm:cxn modelId="{6C320AD2-5DF0-4EB1-B1EB-C6EA37E5F6D2}" type="presOf" srcId="{D8A7A346-968E-4F84-A4F1-0E57667AD812}" destId="{9D6D35F3-F985-4935-8F7A-851F96DE9016}" srcOrd="0" destOrd="0" presId="urn:microsoft.com/office/officeart/2005/8/layout/chevron2"/>
    <dgm:cxn modelId="{049336D3-7414-4734-9C30-AEA9EABBF82E}" srcId="{26AA624F-6FBF-4888-A32D-EFA8ABBED5B5}" destId="{DCF62409-0F6C-41DA-998D-22B07AC44FC2}" srcOrd="3" destOrd="0" parTransId="{8EF18EA9-54CD-4A44-95DB-F5FF472AB351}" sibTransId="{312A3A2B-A5CB-43B3-BF63-12D2C694D5EA}"/>
    <dgm:cxn modelId="{DE0DA0DB-F2A2-42ED-8BF4-880A16EC53A0}" type="presOf" srcId="{EF0BF8C2-137C-4DAE-BE18-9D85B0EEEE30}" destId="{1EE66495-97F7-439A-BC59-D1E4AF0D0961}" srcOrd="0" destOrd="0" presId="urn:microsoft.com/office/officeart/2005/8/layout/chevron2"/>
    <dgm:cxn modelId="{91E129E6-4AEA-4465-A630-0BD5EDB1E7DD}" srcId="{26AA624F-6FBF-4888-A32D-EFA8ABBED5B5}" destId="{31938108-E56C-4C60-826B-B56EC9677A9A}" srcOrd="2" destOrd="0" parTransId="{EA1F5385-32F3-450A-B6A7-E8BBB99F719F}" sibTransId="{5E9FE755-6511-4D8A-A1C5-A168C2EC6731}"/>
    <dgm:cxn modelId="{519DE1E6-DFBE-4400-AA97-59149D7F2F24}" type="presOf" srcId="{31938108-E56C-4C60-826B-B56EC9677A9A}" destId="{BE18FDD2-7DF7-41D5-8916-CA002CD449D8}" srcOrd="0" destOrd="0" presId="urn:microsoft.com/office/officeart/2005/8/layout/chevron2"/>
    <dgm:cxn modelId="{90FB01E7-83F3-4D2C-ABA5-21841A112ACD}" type="presOf" srcId="{B4119601-5AD4-450A-B0A5-4C78105866D7}" destId="{834A08DA-B021-4503-9D91-964607803AB5}" srcOrd="0" destOrd="0" presId="urn:microsoft.com/office/officeart/2005/8/layout/chevron2"/>
    <dgm:cxn modelId="{620847F8-E605-4B95-92F4-308A962F664C}" srcId="{26AA624F-6FBF-4888-A32D-EFA8ABBED5B5}" destId="{31582167-B8CC-43C9-AB43-8E2582A076D9}" srcOrd="5" destOrd="0" parTransId="{549B0A81-E062-43D4-9015-84B00693F217}" sibTransId="{1936B347-38F9-47A8-96B7-40925B4AC500}"/>
    <dgm:cxn modelId="{6C4C43F9-883C-4C64-A214-7855DA0E6B28}" srcId="{26AA624F-6FBF-4888-A32D-EFA8ABBED5B5}" destId="{BA31F5A3-5D0D-4363-BA33-469D781986E4}" srcOrd="1" destOrd="0" parTransId="{06E39576-ABAA-46C2-A5E2-1A5FB9945BAE}" sibTransId="{B648D279-6800-41BB-8ED8-160282951CC5}"/>
    <dgm:cxn modelId="{B57CD019-2ACF-4097-A859-4A2655CBB2DB}" type="presParOf" srcId="{D3F6D90B-DBD0-4762-90D9-5DB225DD2BE6}" destId="{77286E2F-BD1B-437F-AC2B-83CB430E2F1D}" srcOrd="0" destOrd="0" presId="urn:microsoft.com/office/officeart/2005/8/layout/chevron2"/>
    <dgm:cxn modelId="{B3050C8F-E1A2-46BA-B2E6-27A55ECDD9D7}" type="presParOf" srcId="{77286E2F-BD1B-437F-AC2B-83CB430E2F1D}" destId="{9D6D35F3-F985-4935-8F7A-851F96DE9016}" srcOrd="0" destOrd="0" presId="urn:microsoft.com/office/officeart/2005/8/layout/chevron2"/>
    <dgm:cxn modelId="{7ED9CE6A-040C-44F2-8C68-C68906F6ECC5}" type="presParOf" srcId="{77286E2F-BD1B-437F-AC2B-83CB430E2F1D}" destId="{65AAC443-0457-4EF3-868A-0F71191217A8}" srcOrd="1" destOrd="0" presId="urn:microsoft.com/office/officeart/2005/8/layout/chevron2"/>
    <dgm:cxn modelId="{53417689-F809-4D01-8A4A-7EB4EC104668}" type="presParOf" srcId="{D3F6D90B-DBD0-4762-90D9-5DB225DD2BE6}" destId="{4FE2E083-7498-4529-A2F5-38E0809A6E56}" srcOrd="1" destOrd="0" presId="urn:microsoft.com/office/officeart/2005/8/layout/chevron2"/>
    <dgm:cxn modelId="{CE4147B9-5A72-4393-80B8-B6707718D2A3}" type="presParOf" srcId="{D3F6D90B-DBD0-4762-90D9-5DB225DD2BE6}" destId="{6DFE3555-0915-4545-9027-789FCD489B86}" srcOrd="2" destOrd="0" presId="urn:microsoft.com/office/officeart/2005/8/layout/chevron2"/>
    <dgm:cxn modelId="{CD630861-3D3E-465A-B2B4-233FF06A03BD}" type="presParOf" srcId="{6DFE3555-0915-4545-9027-789FCD489B86}" destId="{87BF2EF3-A5A2-4DF7-8297-6117DD39E801}" srcOrd="0" destOrd="0" presId="urn:microsoft.com/office/officeart/2005/8/layout/chevron2"/>
    <dgm:cxn modelId="{1A6402FC-76C7-4332-93D1-A732CD9D06D2}" type="presParOf" srcId="{6DFE3555-0915-4545-9027-789FCD489B86}" destId="{0E66D19F-2CBA-4D1B-8C18-28A69D23A7FA}" srcOrd="1" destOrd="0" presId="urn:microsoft.com/office/officeart/2005/8/layout/chevron2"/>
    <dgm:cxn modelId="{84B98703-EDFD-4FBF-9571-288FEF1EEA8E}" type="presParOf" srcId="{D3F6D90B-DBD0-4762-90D9-5DB225DD2BE6}" destId="{8DDC0640-F191-4A0B-977A-E0875C2A1671}" srcOrd="3" destOrd="0" presId="urn:microsoft.com/office/officeart/2005/8/layout/chevron2"/>
    <dgm:cxn modelId="{56104ED4-4B4E-4864-B6EA-A35345F5E808}" type="presParOf" srcId="{D3F6D90B-DBD0-4762-90D9-5DB225DD2BE6}" destId="{9136359F-8090-4B4D-9D61-3BAE4FB04C1C}" srcOrd="4" destOrd="0" presId="urn:microsoft.com/office/officeart/2005/8/layout/chevron2"/>
    <dgm:cxn modelId="{5DCEDD52-C724-4800-84ED-601D14CD1E99}" type="presParOf" srcId="{9136359F-8090-4B4D-9D61-3BAE4FB04C1C}" destId="{BE18FDD2-7DF7-41D5-8916-CA002CD449D8}" srcOrd="0" destOrd="0" presId="urn:microsoft.com/office/officeart/2005/8/layout/chevron2"/>
    <dgm:cxn modelId="{03B233B0-87E4-4CA7-9081-A1701A2225CF}" type="presParOf" srcId="{9136359F-8090-4B4D-9D61-3BAE4FB04C1C}" destId="{1EE66495-97F7-439A-BC59-D1E4AF0D0961}" srcOrd="1" destOrd="0" presId="urn:microsoft.com/office/officeart/2005/8/layout/chevron2"/>
    <dgm:cxn modelId="{E7E8C8D1-2B44-4E42-B392-BCDC62685A7A}" type="presParOf" srcId="{D3F6D90B-DBD0-4762-90D9-5DB225DD2BE6}" destId="{10EAA888-A2AA-4661-8846-C666B0174C31}" srcOrd="5" destOrd="0" presId="urn:microsoft.com/office/officeart/2005/8/layout/chevron2"/>
    <dgm:cxn modelId="{CC62474F-DBD0-4861-ADC5-36DA3A723232}" type="presParOf" srcId="{D3F6D90B-DBD0-4762-90D9-5DB225DD2BE6}" destId="{EE29C08E-D585-470F-94F1-AD4975DB312F}" srcOrd="6" destOrd="0" presId="urn:microsoft.com/office/officeart/2005/8/layout/chevron2"/>
    <dgm:cxn modelId="{2002453D-4420-4F72-9DC6-EAF950C010DE}" type="presParOf" srcId="{EE29C08E-D585-470F-94F1-AD4975DB312F}" destId="{878D3200-EF8A-441C-9D94-D3CF1D96AE33}" srcOrd="0" destOrd="0" presId="urn:microsoft.com/office/officeart/2005/8/layout/chevron2"/>
    <dgm:cxn modelId="{7C711038-6B80-44B5-9EE0-887EEA18E642}" type="presParOf" srcId="{EE29C08E-D585-470F-94F1-AD4975DB312F}" destId="{D4A3462D-F754-459D-A0BB-36DF35EAD157}" srcOrd="1" destOrd="0" presId="urn:microsoft.com/office/officeart/2005/8/layout/chevron2"/>
    <dgm:cxn modelId="{389443CF-72C7-4F7B-ADEF-885EE361768D}" type="presParOf" srcId="{D3F6D90B-DBD0-4762-90D9-5DB225DD2BE6}" destId="{3598D89F-A842-4B0C-A635-1B4DA4B26C29}" srcOrd="7" destOrd="0" presId="urn:microsoft.com/office/officeart/2005/8/layout/chevron2"/>
    <dgm:cxn modelId="{2423E8E1-F33A-4FDD-91DE-85C29BE76C25}" type="presParOf" srcId="{D3F6D90B-DBD0-4762-90D9-5DB225DD2BE6}" destId="{88B767C8-DD19-4F94-A151-C9760B7510C5}" srcOrd="8" destOrd="0" presId="urn:microsoft.com/office/officeart/2005/8/layout/chevron2"/>
    <dgm:cxn modelId="{AC266BEE-821E-4FC1-99B7-D6F223A30D8B}" type="presParOf" srcId="{88B767C8-DD19-4F94-A151-C9760B7510C5}" destId="{834A08DA-B021-4503-9D91-964607803AB5}" srcOrd="0" destOrd="0" presId="urn:microsoft.com/office/officeart/2005/8/layout/chevron2"/>
    <dgm:cxn modelId="{04050E38-8C97-4271-B121-3FC4E5AFA8BB}" type="presParOf" srcId="{88B767C8-DD19-4F94-A151-C9760B7510C5}" destId="{7796D33A-5364-4A0C-B0D6-00E6665D5745}" srcOrd="1" destOrd="0" presId="urn:microsoft.com/office/officeart/2005/8/layout/chevron2"/>
    <dgm:cxn modelId="{5B95FA1E-8735-497C-AFF3-8E899F0C05FE}" type="presParOf" srcId="{D3F6D90B-DBD0-4762-90D9-5DB225DD2BE6}" destId="{8636E812-0034-485B-82BC-8236D02C84B2}" srcOrd="9" destOrd="0" presId="urn:microsoft.com/office/officeart/2005/8/layout/chevron2"/>
    <dgm:cxn modelId="{753F505B-35D5-4A8D-B748-CD2A8CA182C1}" type="presParOf" srcId="{D3F6D90B-DBD0-4762-90D9-5DB225DD2BE6}" destId="{E1AB4FE0-A1EE-448C-A959-0B60B6C7F38D}" srcOrd="10" destOrd="0" presId="urn:microsoft.com/office/officeart/2005/8/layout/chevron2"/>
    <dgm:cxn modelId="{39839457-CD97-4BA6-BEB4-5069FE3C082A}" type="presParOf" srcId="{E1AB4FE0-A1EE-448C-A959-0B60B6C7F38D}" destId="{F5EDD5A8-547E-4E8D-A2C3-F10B0F07030B}" srcOrd="0" destOrd="0" presId="urn:microsoft.com/office/officeart/2005/8/layout/chevron2"/>
    <dgm:cxn modelId="{97A13F94-EB22-4A41-B97B-DB6B6DC90E4E}" type="presParOf" srcId="{E1AB4FE0-A1EE-448C-A959-0B60B6C7F38D}" destId="{2CEC8DAF-D303-454C-BAE9-1B68FA3C917D}" srcOrd="1" destOrd="0" presId="urn:microsoft.com/office/officeart/2005/8/layout/chevron2"/>
    <dgm:cxn modelId="{FDE7EAB0-0E2C-4719-B328-9F9A8B0BC38B}" type="presParOf" srcId="{D3F6D90B-DBD0-4762-90D9-5DB225DD2BE6}" destId="{A55B22C0-261E-438B-AB7F-D8D3D3B029B2}" srcOrd="11" destOrd="0" presId="urn:microsoft.com/office/officeart/2005/8/layout/chevron2"/>
    <dgm:cxn modelId="{90CF4319-2470-4E5C-84F6-407AF9403039}" type="presParOf" srcId="{D3F6D90B-DBD0-4762-90D9-5DB225DD2BE6}" destId="{85F65194-968F-4F37-8672-059D06F946A8}" srcOrd="12" destOrd="0" presId="urn:microsoft.com/office/officeart/2005/8/layout/chevron2"/>
    <dgm:cxn modelId="{D983CC70-53B0-42F6-800A-F0965EC79294}" type="presParOf" srcId="{85F65194-968F-4F37-8672-059D06F946A8}" destId="{7DA73EE1-532B-42BA-B204-618E4910EAE5}" srcOrd="0" destOrd="0" presId="urn:microsoft.com/office/officeart/2005/8/layout/chevron2"/>
    <dgm:cxn modelId="{29CAA8E3-D143-4357-95C8-9A123C5A464E}" type="presParOf" srcId="{85F65194-968F-4F37-8672-059D06F946A8}" destId="{D5315541-2945-441E-9B80-9AA50C9340D3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D35F3-F985-4935-8F7A-851F96DE9016}">
      <dsp:nvSpPr>
        <dsp:cNvPr id="0" name=""/>
        <dsp:cNvSpPr/>
      </dsp:nvSpPr>
      <dsp:spPr>
        <a:xfrm rot="5400000">
          <a:off x="-111344" y="113568"/>
          <a:ext cx="742297" cy="519608"/>
        </a:xfrm>
        <a:prstGeom prst="chevron">
          <a:avLst/>
        </a:prstGeom>
        <a:solidFill>
          <a:srgbClr val="00AFF0"/>
        </a:solidFill>
        <a:ln w="12700" cap="flat" cmpd="sng" algn="ctr">
          <a:solidFill>
            <a:srgbClr val="00AF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1</a:t>
          </a:r>
          <a:endParaRPr lang="en-GB" sz="1400" kern="1200" dirty="0"/>
        </a:p>
      </dsp:txBody>
      <dsp:txXfrm rot="-5400000">
        <a:off x="1" y="262027"/>
        <a:ext cx="519608" cy="222689"/>
      </dsp:txXfrm>
    </dsp:sp>
    <dsp:sp modelId="{65AAC443-0457-4EF3-868A-0F71191217A8}">
      <dsp:nvSpPr>
        <dsp:cNvPr id="0" name=""/>
        <dsp:cNvSpPr/>
      </dsp:nvSpPr>
      <dsp:spPr>
        <a:xfrm rot="5400000">
          <a:off x="4081230" y="-3561622"/>
          <a:ext cx="482493" cy="7605738"/>
        </a:xfrm>
        <a:prstGeom prst="round2SameRect">
          <a:avLst/>
        </a:prstGeom>
        <a:noFill/>
        <a:ln w="28575" cap="flat" cmpd="sng" algn="ctr">
          <a:solidFill>
            <a:srgbClr val="EEC23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Develop a technology of second life Li-</a:t>
          </a:r>
          <a:r>
            <a:rPr lang="cs-CZ" sz="1400" kern="1200" dirty="0"/>
            <a:t>i</a:t>
          </a:r>
          <a:r>
            <a:rPr lang="en-US" sz="1400" kern="1200" dirty="0"/>
            <a:t>on batteries </a:t>
          </a:r>
          <a:endParaRPr lang="en-GB" sz="1400" kern="1200" dirty="0"/>
        </a:p>
      </dsp:txBody>
      <dsp:txXfrm rot="-5400000">
        <a:off x="519608" y="23553"/>
        <a:ext cx="7582185" cy="435387"/>
      </dsp:txXfrm>
    </dsp:sp>
    <dsp:sp modelId="{87BF2EF3-A5A2-4DF7-8297-6117DD39E801}">
      <dsp:nvSpPr>
        <dsp:cNvPr id="0" name=""/>
        <dsp:cNvSpPr/>
      </dsp:nvSpPr>
      <dsp:spPr>
        <a:xfrm rot="5400000">
          <a:off x="-111344" y="771120"/>
          <a:ext cx="742297" cy="519608"/>
        </a:xfrm>
        <a:prstGeom prst="chevron">
          <a:avLst/>
        </a:prstGeom>
        <a:solidFill>
          <a:srgbClr val="00AFF0"/>
        </a:solidFill>
        <a:ln w="12700" cap="flat" cmpd="sng" algn="ctr">
          <a:solidFill>
            <a:srgbClr val="00AF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2</a:t>
          </a:r>
          <a:endParaRPr lang="en-GB" sz="1400" kern="1200" dirty="0"/>
        </a:p>
      </dsp:txBody>
      <dsp:txXfrm rot="-5400000">
        <a:off x="1" y="919579"/>
        <a:ext cx="519608" cy="222689"/>
      </dsp:txXfrm>
    </dsp:sp>
    <dsp:sp modelId="{0E66D19F-2CBA-4D1B-8C18-28A69D23A7FA}">
      <dsp:nvSpPr>
        <dsp:cNvPr id="0" name=""/>
        <dsp:cNvSpPr/>
      </dsp:nvSpPr>
      <dsp:spPr>
        <a:xfrm rot="5400000">
          <a:off x="4081230" y="-2901846"/>
          <a:ext cx="482493" cy="76057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EEC23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Electric driven heating with intraday PCM heat storage</a:t>
          </a:r>
        </a:p>
      </dsp:txBody>
      <dsp:txXfrm rot="-5400000">
        <a:off x="519608" y="683329"/>
        <a:ext cx="7582185" cy="435387"/>
      </dsp:txXfrm>
    </dsp:sp>
    <dsp:sp modelId="{BE18FDD2-7DF7-41D5-8916-CA002CD449D8}">
      <dsp:nvSpPr>
        <dsp:cNvPr id="0" name=""/>
        <dsp:cNvSpPr/>
      </dsp:nvSpPr>
      <dsp:spPr>
        <a:xfrm rot="5400000">
          <a:off x="-111344" y="1428672"/>
          <a:ext cx="742297" cy="519608"/>
        </a:xfrm>
        <a:prstGeom prst="chevron">
          <a:avLst/>
        </a:prstGeom>
        <a:solidFill>
          <a:srgbClr val="00AFF0"/>
        </a:solidFill>
        <a:ln w="12700" cap="flat" cmpd="sng" algn="ctr">
          <a:solidFill>
            <a:srgbClr val="00AF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3</a:t>
          </a:r>
          <a:endParaRPr lang="en-GB" sz="1400" kern="1200" dirty="0"/>
        </a:p>
      </dsp:txBody>
      <dsp:txXfrm rot="-5400000">
        <a:off x="1" y="1577131"/>
        <a:ext cx="519608" cy="222689"/>
      </dsp:txXfrm>
    </dsp:sp>
    <dsp:sp modelId="{1EE66495-97F7-439A-BC59-D1E4AF0D0961}">
      <dsp:nvSpPr>
        <dsp:cNvPr id="0" name=""/>
        <dsp:cNvSpPr/>
      </dsp:nvSpPr>
      <dsp:spPr>
        <a:xfrm rot="5400000">
          <a:off x="4081230" y="-2244295"/>
          <a:ext cx="482493" cy="76057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EEC23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Optimize a high performance water to water heat pump</a:t>
          </a:r>
          <a:r>
            <a:rPr lang="cs-CZ" sz="1400" kern="1200" dirty="0"/>
            <a:t> </a:t>
          </a:r>
          <a:r>
            <a:rPr lang="en-US" sz="1400" kern="1200" dirty="0"/>
            <a:t>supplied by hybrid PV and solar collectors</a:t>
          </a:r>
          <a:endParaRPr lang="en-GB" sz="1400" kern="1200" dirty="0"/>
        </a:p>
      </dsp:txBody>
      <dsp:txXfrm rot="-5400000">
        <a:off x="519608" y="1340880"/>
        <a:ext cx="7582185" cy="435387"/>
      </dsp:txXfrm>
    </dsp:sp>
    <dsp:sp modelId="{878D3200-EF8A-441C-9D94-D3CF1D96AE33}">
      <dsp:nvSpPr>
        <dsp:cNvPr id="0" name=""/>
        <dsp:cNvSpPr/>
      </dsp:nvSpPr>
      <dsp:spPr>
        <a:xfrm rot="5400000">
          <a:off x="-111344" y="2086223"/>
          <a:ext cx="742297" cy="519608"/>
        </a:xfrm>
        <a:prstGeom prst="chevron">
          <a:avLst/>
        </a:prstGeom>
        <a:solidFill>
          <a:srgbClr val="00AFF0"/>
        </a:solidFill>
        <a:ln w="12700" cap="flat" cmpd="sng" algn="ctr">
          <a:solidFill>
            <a:srgbClr val="00AF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4</a:t>
          </a:r>
          <a:endParaRPr lang="en-GB" sz="1400" kern="1200" dirty="0"/>
        </a:p>
      </dsp:txBody>
      <dsp:txXfrm rot="-5400000">
        <a:off x="1" y="2234682"/>
        <a:ext cx="519608" cy="222689"/>
      </dsp:txXfrm>
    </dsp:sp>
    <dsp:sp modelId="{D4A3462D-F754-459D-A0BB-36DF35EAD157}">
      <dsp:nvSpPr>
        <dsp:cNvPr id="0" name=""/>
        <dsp:cNvSpPr/>
      </dsp:nvSpPr>
      <dsp:spPr>
        <a:xfrm rot="5400000">
          <a:off x="4081230" y="-1586743"/>
          <a:ext cx="482493" cy="76057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EEC23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Improve and optimize compact loss free</a:t>
          </a:r>
          <a:r>
            <a:rPr lang="cs-CZ" sz="1400" kern="1200" dirty="0"/>
            <a:t> </a:t>
          </a:r>
          <a:r>
            <a:rPr lang="en-US" sz="1400" kern="1200" dirty="0"/>
            <a:t>heat storage technology</a:t>
          </a:r>
        </a:p>
      </dsp:txBody>
      <dsp:txXfrm rot="-5400000">
        <a:off x="519608" y="1998432"/>
        <a:ext cx="7582185" cy="435387"/>
      </dsp:txXfrm>
    </dsp:sp>
    <dsp:sp modelId="{834A08DA-B021-4503-9D91-964607803AB5}">
      <dsp:nvSpPr>
        <dsp:cNvPr id="0" name=""/>
        <dsp:cNvSpPr/>
      </dsp:nvSpPr>
      <dsp:spPr>
        <a:xfrm rot="5400000">
          <a:off x="-111344" y="2743775"/>
          <a:ext cx="742297" cy="519608"/>
        </a:xfrm>
        <a:prstGeom prst="chevron">
          <a:avLst/>
        </a:prstGeom>
        <a:solidFill>
          <a:srgbClr val="00AFF0"/>
        </a:solidFill>
        <a:ln w="12700" cap="flat" cmpd="sng" algn="ctr">
          <a:solidFill>
            <a:srgbClr val="00AF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5</a:t>
          </a:r>
          <a:endParaRPr lang="en-GB" sz="1400" kern="1200" dirty="0"/>
        </a:p>
      </dsp:txBody>
      <dsp:txXfrm rot="-5400000">
        <a:off x="1" y="2892234"/>
        <a:ext cx="519608" cy="222689"/>
      </dsp:txXfrm>
    </dsp:sp>
    <dsp:sp modelId="{7796D33A-5364-4A0C-B0D6-00E6665D5745}">
      <dsp:nvSpPr>
        <dsp:cNvPr id="0" name=""/>
        <dsp:cNvSpPr/>
      </dsp:nvSpPr>
      <dsp:spPr>
        <a:xfrm rot="5400000">
          <a:off x="4081230" y="-929191"/>
          <a:ext cx="482493" cy="76057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EEC23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Develop an integrated building energy management system </a:t>
          </a:r>
        </a:p>
      </dsp:txBody>
      <dsp:txXfrm rot="-5400000">
        <a:off x="519608" y="2655984"/>
        <a:ext cx="7582185" cy="435387"/>
      </dsp:txXfrm>
    </dsp:sp>
    <dsp:sp modelId="{F5EDD5A8-547E-4E8D-A2C3-F10B0F07030B}">
      <dsp:nvSpPr>
        <dsp:cNvPr id="0" name=""/>
        <dsp:cNvSpPr/>
      </dsp:nvSpPr>
      <dsp:spPr>
        <a:xfrm rot="5400000">
          <a:off x="-111344" y="3401327"/>
          <a:ext cx="742297" cy="519608"/>
        </a:xfrm>
        <a:prstGeom prst="chevron">
          <a:avLst/>
        </a:prstGeom>
        <a:solidFill>
          <a:srgbClr val="00AFF0"/>
        </a:solidFill>
        <a:ln w="12700" cap="flat" cmpd="sng" algn="ctr">
          <a:solidFill>
            <a:srgbClr val="00AF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6</a:t>
          </a:r>
          <a:endParaRPr lang="en-US" sz="1400" kern="1200" dirty="0"/>
        </a:p>
      </dsp:txBody>
      <dsp:txXfrm rot="-5400000">
        <a:off x="1" y="3549786"/>
        <a:ext cx="519608" cy="222689"/>
      </dsp:txXfrm>
    </dsp:sp>
    <dsp:sp modelId="{2CEC8DAF-D303-454C-BAE9-1B68FA3C917D}">
      <dsp:nvSpPr>
        <dsp:cNvPr id="0" name=""/>
        <dsp:cNvSpPr/>
      </dsp:nvSpPr>
      <dsp:spPr>
        <a:xfrm rot="5400000">
          <a:off x="4081230" y="-271640"/>
          <a:ext cx="482493" cy="76057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EEC23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A</a:t>
          </a:r>
          <a:r>
            <a:rPr lang="en-US" sz="1400" kern="1200" dirty="0" err="1"/>
            <a:t>ssess</a:t>
          </a:r>
          <a:r>
            <a:rPr lang="en-US" sz="1400" kern="1200" dirty="0"/>
            <a:t> the economical potential of the hybrid system</a:t>
          </a:r>
        </a:p>
      </dsp:txBody>
      <dsp:txXfrm rot="-5400000">
        <a:off x="519608" y="3313535"/>
        <a:ext cx="7582185" cy="435387"/>
      </dsp:txXfrm>
    </dsp:sp>
    <dsp:sp modelId="{7DA73EE1-532B-42BA-B204-618E4910EAE5}">
      <dsp:nvSpPr>
        <dsp:cNvPr id="0" name=""/>
        <dsp:cNvSpPr/>
      </dsp:nvSpPr>
      <dsp:spPr>
        <a:xfrm rot="5400000">
          <a:off x="-111344" y="4058878"/>
          <a:ext cx="742297" cy="519608"/>
        </a:xfrm>
        <a:prstGeom prst="chevron">
          <a:avLst/>
        </a:prstGeom>
        <a:solidFill>
          <a:srgbClr val="00AFF0"/>
        </a:solidFill>
        <a:ln w="12700" cap="flat" cmpd="sng" algn="ctr">
          <a:solidFill>
            <a:srgbClr val="00AF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7</a:t>
          </a:r>
          <a:endParaRPr lang="en-US" sz="1400" kern="1200" dirty="0"/>
        </a:p>
      </dsp:txBody>
      <dsp:txXfrm rot="-5400000">
        <a:off x="1" y="4207337"/>
        <a:ext cx="519608" cy="222689"/>
      </dsp:txXfrm>
    </dsp:sp>
    <dsp:sp modelId="{D5315541-2945-441E-9B80-9AA50C9340D3}">
      <dsp:nvSpPr>
        <dsp:cNvPr id="0" name=""/>
        <dsp:cNvSpPr/>
      </dsp:nvSpPr>
      <dsp:spPr>
        <a:xfrm rot="5400000">
          <a:off x="4081230" y="385911"/>
          <a:ext cx="482493" cy="76057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EEC23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 err="1"/>
            <a:t>Efficient</a:t>
          </a:r>
          <a:r>
            <a:rPr lang="cs-CZ" sz="1400" kern="1200" dirty="0"/>
            <a:t> air to air </a:t>
          </a:r>
          <a:r>
            <a:rPr lang="cs-CZ" sz="1400" kern="1200" dirty="0" err="1"/>
            <a:t>heat</a:t>
          </a:r>
          <a:r>
            <a:rPr lang="cs-CZ" sz="1400" kern="1200" dirty="0"/>
            <a:t> pump </a:t>
          </a:r>
          <a:r>
            <a:rPr lang="cs-CZ" sz="1400" kern="1200" dirty="0" err="1"/>
            <a:t>for</a:t>
          </a:r>
          <a:r>
            <a:rPr lang="cs-CZ" sz="1400" kern="1200" dirty="0"/>
            <a:t> </a:t>
          </a:r>
          <a:r>
            <a:rPr lang="cs-CZ" sz="1400" kern="1200" dirty="0" err="1"/>
            <a:t>space</a:t>
          </a:r>
          <a:r>
            <a:rPr lang="cs-CZ" sz="1400" kern="1200" dirty="0"/>
            <a:t> </a:t>
          </a:r>
          <a:r>
            <a:rPr lang="cs-CZ" sz="1400" kern="1200" dirty="0" err="1"/>
            <a:t>heating</a:t>
          </a:r>
          <a:r>
            <a:rPr lang="cs-CZ" sz="1400" kern="1200" dirty="0"/>
            <a:t> </a:t>
          </a:r>
          <a:r>
            <a:rPr lang="cs-CZ" sz="1400" kern="1200" dirty="0" err="1"/>
            <a:t>with</a:t>
          </a:r>
          <a:r>
            <a:rPr lang="cs-CZ" sz="1400" kern="1200" dirty="0"/>
            <a:t> </a:t>
          </a:r>
          <a:r>
            <a:rPr lang="en-US" sz="1400" kern="1200" dirty="0"/>
            <a:t>intraday</a:t>
          </a:r>
          <a:r>
            <a:rPr lang="cs-CZ" sz="1400" kern="1200" dirty="0"/>
            <a:t> PCM storage</a:t>
          </a:r>
          <a:endParaRPr lang="en-US" sz="1400" kern="1200" dirty="0"/>
        </a:p>
      </dsp:txBody>
      <dsp:txXfrm rot="-5400000">
        <a:off x="519608" y="3971087"/>
        <a:ext cx="7582185" cy="435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2E1F-6AA5-4542-BF9D-1598AB088C34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D6A6-96F4-4D29-A4BF-75E2B13FF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55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2E1F-6AA5-4542-BF9D-1598AB088C34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D6A6-96F4-4D29-A4BF-75E2B13FF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991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2E1F-6AA5-4542-BF9D-1598AB088C34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D6A6-96F4-4D29-A4BF-75E2B13FF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60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2E1F-6AA5-4542-BF9D-1598AB088C34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D6A6-96F4-4D29-A4BF-75E2B13FF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133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2E1F-6AA5-4542-BF9D-1598AB088C34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D6A6-96F4-4D29-A4BF-75E2B13FF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098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2E1F-6AA5-4542-BF9D-1598AB088C34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D6A6-96F4-4D29-A4BF-75E2B13FF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199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2E1F-6AA5-4542-BF9D-1598AB088C34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D6A6-96F4-4D29-A4BF-75E2B13FF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566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2E1F-6AA5-4542-BF9D-1598AB088C34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D6A6-96F4-4D29-A4BF-75E2B13FF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66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2E1F-6AA5-4542-BF9D-1598AB088C34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D6A6-96F4-4D29-A4BF-75E2B13FF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400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2E1F-6AA5-4542-BF9D-1598AB088C34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D6A6-96F4-4D29-A4BF-75E2B13FF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752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2E1F-6AA5-4542-BF9D-1598AB088C34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D6A6-96F4-4D29-A4BF-75E2B13FF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662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32E1F-6AA5-4542-BF9D-1598AB088C34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5D6A6-96F4-4D29-A4BF-75E2B13FF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99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34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hyperlink" Target="http://www.scores-project.eu/" TargetMode="External"/><Relationship Id="rId4" Type="http://schemas.openxmlformats.org/officeDocument/2006/relationships/hyperlink" Target="mailto:christophe.hoegaerts@tno.nl" TargetMode="External"/><Relationship Id="rId9" Type="http://schemas.openxmlformats.org/officeDocument/2006/relationships/image" Target="../media/image3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hyperlink" Target="http://www.scores-project.eu/project-description#4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0C94EE9-B59B-4C22-9D90-106567A1F3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350" y="-33371"/>
            <a:ext cx="2530403" cy="133474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1123297-551A-49A6-A309-92AEBDB1E0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7" y="5409089"/>
            <a:ext cx="1060981" cy="707886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D3AB99A3-A395-426F-9E78-1C1B2DCD2867}"/>
              </a:ext>
            </a:extLst>
          </p:cNvPr>
          <p:cNvSpPr/>
          <p:nvPr/>
        </p:nvSpPr>
        <p:spPr>
          <a:xfrm>
            <a:off x="0" y="6116975"/>
            <a:ext cx="26765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1000" dirty="0">
                <a:ea typeface="Times New Roman" panose="02020603050405020304" pitchFamily="18" charset="0"/>
                <a:cs typeface="Times New Roman" panose="02020603050405020304" pitchFamily="18" charset="0"/>
              </a:rPr>
              <a:t>The project leading to this application has received funding from the European Union’s Horizon 2020 research and innovation </a:t>
            </a:r>
            <a:r>
              <a:rPr lang="en-US" sz="1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sz="1000" dirty="0">
                <a:ea typeface="Times New Roman" panose="02020603050405020304" pitchFamily="18" charset="0"/>
                <a:cs typeface="Times New Roman" panose="02020603050405020304" pitchFamily="18" charset="0"/>
              </a:rPr>
              <a:t> under grant agreement No 766464.</a:t>
            </a:r>
            <a:endParaRPr lang="cs-CZ" sz="1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B1AD13C7-AB33-4A51-A0AE-10FBEDC6D740}"/>
              </a:ext>
            </a:extLst>
          </p:cNvPr>
          <p:cNvSpPr/>
          <p:nvPr/>
        </p:nvSpPr>
        <p:spPr>
          <a:xfrm>
            <a:off x="6332350" y="1189676"/>
            <a:ext cx="2705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elf-</a:t>
            </a:r>
            <a:r>
              <a:rPr lang="en-U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onsumption </a:t>
            </a:r>
            <a:r>
              <a:rPr lang="cs-CZ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enewable </a:t>
            </a:r>
            <a:br>
              <a:rPr lang="cs-CZ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nergy by hybrid </a:t>
            </a:r>
            <a:r>
              <a:rPr lang="en-U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torage systems</a:t>
            </a:r>
            <a:endParaRPr lang="en-GB" sz="14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43A2605-A966-40FA-A281-F91EC6FB3012}"/>
              </a:ext>
            </a:extLst>
          </p:cNvPr>
          <p:cNvSpPr txBox="1">
            <a:spLocks/>
          </p:cNvSpPr>
          <p:nvPr/>
        </p:nvSpPr>
        <p:spPr>
          <a:xfrm>
            <a:off x="4340892" y="3617517"/>
            <a:ext cx="4306033" cy="5601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Event name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20B0D8D-A9B4-41B9-AC43-E3AEAE1426A3}"/>
              </a:ext>
            </a:extLst>
          </p:cNvPr>
          <p:cNvSpPr txBox="1">
            <a:spLocks/>
          </p:cNvSpPr>
          <p:nvPr/>
        </p:nvSpPr>
        <p:spPr>
          <a:xfrm>
            <a:off x="5541775" y="4563816"/>
            <a:ext cx="3105150" cy="541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800" b="1" dirty="0">
                <a:solidFill>
                  <a:schemeClr val="tx2">
                    <a:lumMod val="50000"/>
                  </a:schemeClr>
                </a:solidFill>
              </a:rPr>
              <a:t>Presenter name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6B00F09-C580-4119-B62E-DF2503C59C49}"/>
              </a:ext>
            </a:extLst>
          </p:cNvPr>
          <p:cNvSpPr txBox="1">
            <a:spLocks/>
          </p:cNvSpPr>
          <p:nvPr/>
        </p:nvSpPr>
        <p:spPr>
          <a:xfrm>
            <a:off x="5541775" y="4910392"/>
            <a:ext cx="3105150" cy="4266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Company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8D5558E-EC45-44F0-924D-88963A092B3A}"/>
              </a:ext>
            </a:extLst>
          </p:cNvPr>
          <p:cNvSpPr txBox="1">
            <a:spLocks/>
          </p:cNvSpPr>
          <p:nvPr/>
        </p:nvSpPr>
        <p:spPr>
          <a:xfrm>
            <a:off x="4017775" y="4119222"/>
            <a:ext cx="4629150" cy="4266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Location, date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697D7D3-5960-4D77-9614-F9A858EF9E1F}"/>
              </a:ext>
            </a:extLst>
          </p:cNvPr>
          <p:cNvSpPr txBox="1">
            <a:spLocks/>
          </p:cNvSpPr>
          <p:nvPr/>
        </p:nvSpPr>
        <p:spPr>
          <a:xfrm>
            <a:off x="2625730" y="2182570"/>
            <a:ext cx="5832090" cy="1508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b="1" dirty="0">
                <a:latin typeface="+mn-lt"/>
              </a:rPr>
              <a:t>SCORES</a:t>
            </a:r>
            <a:r>
              <a:rPr lang="en-GB" sz="4000" b="1" dirty="0"/>
              <a:t> project presentation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4466040" y="6398727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1000" dirty="0"/>
              <a:t>This </a:t>
            </a:r>
            <a:r>
              <a:rPr lang="cs-CZ" sz="1000" dirty="0"/>
              <a:t>presentation</a:t>
            </a:r>
            <a:r>
              <a:rPr lang="en-US" sz="1000" dirty="0"/>
              <a:t> reflects only the author‘s view and the European Commission is not responsible for any use that may be made of the information it contains. </a:t>
            </a:r>
            <a:endParaRPr lang="en-GB" sz="1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943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10EB401-F45B-4F02-8D6F-9BC828F0F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91" y="0"/>
            <a:ext cx="7886700" cy="1325563"/>
          </a:xfrm>
        </p:spPr>
        <p:txBody>
          <a:bodyPr/>
          <a:lstStyle/>
          <a:p>
            <a:r>
              <a:rPr lang="cs-CZ" b="1" dirty="0"/>
              <a:t>CONTACT INFO</a:t>
            </a:r>
            <a:endParaRPr lang="en-US" b="1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A85CFA8-8FF3-496B-9A91-4EA6F1C56972}"/>
              </a:ext>
            </a:extLst>
          </p:cNvPr>
          <p:cNvSpPr txBox="1"/>
          <p:nvPr/>
        </p:nvSpPr>
        <p:spPr>
          <a:xfrm>
            <a:off x="0" y="645264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www.scores-project.eu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6100088-600A-4A2C-B66C-3686B4359F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909" y="0"/>
            <a:ext cx="2530403" cy="1334741"/>
          </a:xfrm>
          <a:prstGeom prst="rect">
            <a:avLst/>
          </a:prstGeom>
        </p:spPr>
      </p:pic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30AE7C4E-BE5A-464D-B145-6B2A64CE19B8}"/>
              </a:ext>
            </a:extLst>
          </p:cNvPr>
          <p:cNvSpPr/>
          <p:nvPr/>
        </p:nvSpPr>
        <p:spPr>
          <a:xfrm>
            <a:off x="537326" y="1640264"/>
            <a:ext cx="5143375" cy="272434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EEC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C71AF1B-28BB-405F-8CDB-1ABBE96D9C9A}"/>
              </a:ext>
            </a:extLst>
          </p:cNvPr>
          <p:cNvSpPr/>
          <p:nvPr/>
        </p:nvSpPr>
        <p:spPr>
          <a:xfrm>
            <a:off x="754672" y="1868943"/>
            <a:ext cx="4926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further project information please contact</a:t>
            </a: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b="1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4E0343C-5B05-4687-B446-5B5620C42D92}"/>
              </a:ext>
            </a:extLst>
          </p:cNvPr>
          <p:cNvSpPr/>
          <p:nvPr/>
        </p:nvSpPr>
        <p:spPr>
          <a:xfrm>
            <a:off x="2537486" y="2525011"/>
            <a:ext cx="297415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Ir. Christophe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Hoegaerts</a:t>
            </a:r>
            <a:b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TNO</a:t>
            </a:r>
            <a:b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+31 (0)65 354 98 16</a:t>
            </a:r>
            <a:b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christophe.hoegaerts@tno.nl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E688A563-A78D-4663-983B-5C5F116969D8}"/>
              </a:ext>
            </a:extLst>
          </p:cNvPr>
          <p:cNvSpPr/>
          <p:nvPr/>
        </p:nvSpPr>
        <p:spPr>
          <a:xfrm>
            <a:off x="649290" y="4806854"/>
            <a:ext cx="5858759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Follow project latest news on social network profiles:</a:t>
            </a:r>
            <a:endParaRPr lang="en-US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9AE67BE7-1795-4957-B4B8-D391CB25DF24}"/>
              </a:ext>
            </a:extLst>
          </p:cNvPr>
          <p:cNvSpPr/>
          <p:nvPr/>
        </p:nvSpPr>
        <p:spPr>
          <a:xfrm>
            <a:off x="6153319" y="1863512"/>
            <a:ext cx="2397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hlinkClick r:id="rId5"/>
              </a:rPr>
              <a:t>www.scores-project.eu</a:t>
            </a:r>
            <a:r>
              <a:rPr lang="cs-CZ" dirty="0"/>
              <a:t> </a:t>
            </a:r>
            <a:endParaRPr lang="en-GB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D598C17-3CEA-497C-9CA4-EF1170ECB0A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101" y="2316610"/>
            <a:ext cx="1986079" cy="183925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4B93D9DA-4595-4880-AB22-C0AC30DC3B5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76505"/>
          <a:stretch/>
        </p:blipFill>
        <p:spPr>
          <a:xfrm>
            <a:off x="2790665" y="5301010"/>
            <a:ext cx="854041" cy="79849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5D6809A-EE9C-4341-A06F-3FD290AC6E2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0572" r="-757"/>
          <a:stretch/>
        </p:blipFill>
        <p:spPr>
          <a:xfrm>
            <a:off x="3664144" y="5304747"/>
            <a:ext cx="1815711" cy="794753"/>
          </a:xfrm>
          <a:prstGeom prst="rect">
            <a:avLst/>
          </a:prstGeom>
        </p:spPr>
      </p:pic>
      <p:pic>
        <p:nvPicPr>
          <p:cNvPr id="16" name="Picture 4" descr="Výsledek obrázku pro youtube icon">
            <a:extLst>
              <a:ext uri="{FF2B5EF4-FFF2-40B4-BE49-F238E27FC236}">
                <a16:creationId xmlns:a16="http://schemas.microsoft.com/office/drawing/2014/main" id="{47F5AAC7-B194-4598-9051-6B965B956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622" y="5304747"/>
            <a:ext cx="798490" cy="79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46DF69CC-7903-4EFD-9F19-10326F6EDE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68" y="2412118"/>
            <a:ext cx="1513460" cy="151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96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C110CF7-5928-456A-B634-3D42A4D391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909" y="0"/>
            <a:ext cx="2530403" cy="133474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254C81B-5908-4AE5-8F33-24BE64568A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50" y="5404520"/>
            <a:ext cx="1060981" cy="707886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1370C499-6F88-449C-8C4C-7A46C14A50A4}"/>
              </a:ext>
            </a:extLst>
          </p:cNvPr>
          <p:cNvSpPr/>
          <p:nvPr/>
        </p:nvSpPr>
        <p:spPr>
          <a:xfrm>
            <a:off x="0" y="6112406"/>
            <a:ext cx="26765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1000" dirty="0">
                <a:ea typeface="Times New Roman" panose="02020603050405020304" pitchFamily="18" charset="0"/>
                <a:cs typeface="Times New Roman" panose="02020603050405020304" pitchFamily="18" charset="0"/>
              </a:rPr>
              <a:t>The project leading to this application has received funding from the European Union’s Horizon 2020 research and innovation </a:t>
            </a:r>
            <a:r>
              <a:rPr lang="en-US" sz="1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sz="1000" dirty="0">
                <a:ea typeface="Times New Roman" panose="02020603050405020304" pitchFamily="18" charset="0"/>
                <a:cs typeface="Times New Roman" panose="02020603050405020304" pitchFamily="18" charset="0"/>
              </a:rPr>
              <a:t> under grant agreement No 766464.</a:t>
            </a:r>
            <a:endParaRPr lang="en-GB" sz="1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E81ADEB-B0A9-4784-996B-4DB7A41DB935}"/>
              </a:ext>
            </a:extLst>
          </p:cNvPr>
          <p:cNvSpPr/>
          <p:nvPr/>
        </p:nvSpPr>
        <p:spPr>
          <a:xfrm>
            <a:off x="6493909" y="1206923"/>
            <a:ext cx="2705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elf-</a:t>
            </a:r>
            <a:r>
              <a:rPr lang="en-U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onsumption </a:t>
            </a:r>
            <a:r>
              <a:rPr lang="cs-CZ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enewable </a:t>
            </a:r>
            <a:br>
              <a:rPr lang="cs-CZ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nergy by hybrid </a:t>
            </a:r>
            <a:r>
              <a:rPr lang="en-U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torage systems</a:t>
            </a:r>
            <a:endParaRPr lang="en-GB" sz="14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871071C-9A85-458F-9F4E-82DC83890D24}"/>
              </a:ext>
            </a:extLst>
          </p:cNvPr>
          <p:cNvSpPr txBox="1">
            <a:spLocks/>
          </p:cNvSpPr>
          <p:nvPr/>
        </p:nvSpPr>
        <p:spPr>
          <a:xfrm>
            <a:off x="5429983" y="3852023"/>
            <a:ext cx="3105150" cy="541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800" b="1" dirty="0">
                <a:solidFill>
                  <a:schemeClr val="tx2">
                    <a:lumMod val="50000"/>
                  </a:schemeClr>
                </a:solidFill>
              </a:rPr>
              <a:t>Presenter name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4B1D8A5-87D6-48FC-8B1A-48DF06BDC90E}"/>
              </a:ext>
            </a:extLst>
          </p:cNvPr>
          <p:cNvSpPr txBox="1">
            <a:spLocks/>
          </p:cNvSpPr>
          <p:nvPr/>
        </p:nvSpPr>
        <p:spPr>
          <a:xfrm>
            <a:off x="5429983" y="4289237"/>
            <a:ext cx="3105150" cy="4266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Company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52485FF-8DA1-4751-8025-4C35E83F8D63}"/>
              </a:ext>
            </a:extLst>
          </p:cNvPr>
          <p:cNvSpPr txBox="1">
            <a:spLocks/>
          </p:cNvSpPr>
          <p:nvPr/>
        </p:nvSpPr>
        <p:spPr>
          <a:xfrm>
            <a:off x="3038291" y="2579853"/>
            <a:ext cx="5986021" cy="936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600" dirty="0">
                <a:latin typeface="+mn-lt"/>
              </a:rPr>
              <a:t>THANK YOU FOR ATTENTION! </a:t>
            </a:r>
            <a:endParaRPr lang="en-GB" sz="4600" dirty="0">
              <a:latin typeface="+mn-l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42A0F1A-CD45-47AF-9FC8-18BEFA2ACF73}"/>
              </a:ext>
            </a:extLst>
          </p:cNvPr>
          <p:cNvSpPr txBox="1">
            <a:spLocks/>
          </p:cNvSpPr>
          <p:nvPr/>
        </p:nvSpPr>
        <p:spPr>
          <a:xfrm>
            <a:off x="5429983" y="4715914"/>
            <a:ext cx="3105150" cy="4266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dirty="0">
                <a:solidFill>
                  <a:schemeClr val="tx2">
                    <a:lumMod val="50000"/>
                  </a:schemeClr>
                </a:solidFill>
              </a:rPr>
              <a:t>Email</a:t>
            </a:r>
            <a:endParaRPr lang="en-GB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350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A3630DF9-0E93-4F32-A4C5-A5697E7F21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91" y="3737246"/>
            <a:ext cx="2378902" cy="1360745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A8981604-C9D8-4D57-AEF6-FDC6BB87637E}"/>
              </a:ext>
            </a:extLst>
          </p:cNvPr>
          <p:cNvSpPr/>
          <p:nvPr/>
        </p:nvSpPr>
        <p:spPr>
          <a:xfrm>
            <a:off x="434191" y="1634021"/>
            <a:ext cx="85212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SCORES combines and optimizes the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multi-energy generation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storage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consumption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local renewable energy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(electricity and heat) and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grid supply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Via the development of compact hybrid storage technologies, integrated through a smart Building Energy Management System, the project will optimize the self-consumption in residential buildings, bring new sources of flexibility to the grid, and enable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reliable operation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a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positive business case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Europe’s building stock.</a:t>
            </a:r>
            <a:endParaRPr lang="cs-CZ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498E1DB-4DFC-4DE6-94D6-E33B1A1F1C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78" y="3758615"/>
            <a:ext cx="931900" cy="120598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E8E431B-61B9-457E-99A7-153B8AC8A8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909" y="0"/>
            <a:ext cx="2530403" cy="1334741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8D0AF7B3-1F71-4B47-9F71-2A1638796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91" y="0"/>
            <a:ext cx="7886700" cy="1325563"/>
          </a:xfrm>
        </p:spPr>
        <p:txBody>
          <a:bodyPr/>
          <a:lstStyle/>
          <a:p>
            <a:r>
              <a:rPr lang="en-US" b="1" dirty="0"/>
              <a:t>S</a:t>
            </a:r>
            <a:r>
              <a:rPr lang="cs-CZ" b="1" dirty="0"/>
              <a:t>CORES PROJECT</a:t>
            </a:r>
            <a:r>
              <a:rPr lang="en-US" b="1" dirty="0"/>
              <a:t> </a:t>
            </a:r>
            <a:endParaRPr lang="en-GB" b="1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FB60BE6-DCE7-4DFD-80F2-78C4575F58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973" y="3758615"/>
            <a:ext cx="1272213" cy="1205987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21EB99C8-6718-430D-81B1-B6B53DDA3F63}"/>
              </a:ext>
            </a:extLst>
          </p:cNvPr>
          <p:cNvSpPr/>
          <p:nvPr/>
        </p:nvSpPr>
        <p:spPr>
          <a:xfrm>
            <a:off x="2725695" y="4960572"/>
            <a:ext cx="19316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Work Packages</a:t>
            </a:r>
            <a:endParaRPr lang="en-US" sz="2000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7D99E9E1-4653-4E17-9F28-E7E0920B3E4B}"/>
              </a:ext>
            </a:extLst>
          </p:cNvPr>
          <p:cNvSpPr/>
          <p:nvPr/>
        </p:nvSpPr>
        <p:spPr>
          <a:xfrm>
            <a:off x="995553" y="4964602"/>
            <a:ext cx="13786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12</a:t>
            </a:r>
            <a:r>
              <a:rPr lang="en-US" sz="2000" dirty="0"/>
              <a:t> Partners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16F7FC9C-E064-4AB9-A6C0-5B3AEA25E85A}"/>
              </a:ext>
            </a:extLst>
          </p:cNvPr>
          <p:cNvSpPr/>
          <p:nvPr/>
        </p:nvSpPr>
        <p:spPr>
          <a:xfrm>
            <a:off x="7010083" y="4964602"/>
            <a:ext cx="13108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48</a:t>
            </a:r>
            <a:r>
              <a:rPr lang="en-GB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Months</a:t>
            </a:r>
            <a:endParaRPr lang="en-GB" sz="20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5B15839-A1CA-4ADC-A71D-E43D6D16393E}"/>
              </a:ext>
            </a:extLst>
          </p:cNvPr>
          <p:cNvSpPr txBox="1"/>
          <p:nvPr/>
        </p:nvSpPr>
        <p:spPr>
          <a:xfrm>
            <a:off x="0" y="645264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www.scores-project.eu</a:t>
            </a:r>
          </a:p>
        </p:txBody>
      </p:sp>
      <p:pic>
        <p:nvPicPr>
          <p:cNvPr id="16" name="Obrázek 15" descr="Obsah obrázku text, podepsat&#10;&#10;Popis vygenerován s vysokou mírou spolehlivosti">
            <a:extLst>
              <a:ext uri="{FF2B5EF4-FFF2-40B4-BE49-F238E27FC236}">
                <a16:creationId xmlns:a16="http://schemas.microsoft.com/office/drawing/2014/main" id="{86BB8B94-70F0-4440-8537-4657B6BE55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520" y="3754585"/>
            <a:ext cx="1483537" cy="1205987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354AE65A-C29C-46BB-8F6A-F049959423AB}"/>
              </a:ext>
            </a:extLst>
          </p:cNvPr>
          <p:cNvSpPr/>
          <p:nvPr/>
        </p:nvSpPr>
        <p:spPr>
          <a:xfrm>
            <a:off x="4856520" y="4960572"/>
            <a:ext cx="14620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Budget </a:t>
            </a:r>
            <a:r>
              <a:rPr lang="cs-CZ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€6M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98666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AA1E4FBD-4BB8-4F74-83B7-C14A98654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91" y="0"/>
            <a:ext cx="7886700" cy="1325563"/>
          </a:xfrm>
        </p:spPr>
        <p:txBody>
          <a:bodyPr/>
          <a:lstStyle/>
          <a:p>
            <a:r>
              <a:rPr lang="cs-CZ" b="1" dirty="0"/>
              <a:t>OVERALL CONCEPT</a:t>
            </a:r>
            <a:endParaRPr lang="en-GB" b="1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D80A223-5F01-4BDA-A063-6BED25FB2F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909" y="0"/>
            <a:ext cx="2530403" cy="1334741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FA941FC8-D0C5-4193-92EA-41BB94B672E9}"/>
              </a:ext>
            </a:extLst>
          </p:cNvPr>
          <p:cNvSpPr/>
          <p:nvPr/>
        </p:nvSpPr>
        <p:spPr>
          <a:xfrm>
            <a:off x="434191" y="1512789"/>
            <a:ext cx="8379871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SCORES concept is based on a hybrid system combining effectively and efficiently solutions that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harvest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electricity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heat from the sun,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store electricity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convert electricity into heat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store heat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manage the energy flows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building.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EA77D9B-23E9-479E-8082-BDEEA326D8F4}"/>
              </a:ext>
            </a:extLst>
          </p:cNvPr>
          <p:cNvSpPr txBox="1"/>
          <p:nvPr/>
        </p:nvSpPr>
        <p:spPr>
          <a:xfrm>
            <a:off x="0" y="645264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www.scores-project.eu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3ED11C-7DAE-418C-B51A-B782D1DF8A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98" y="2647335"/>
            <a:ext cx="8160855" cy="35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48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88D63A7-C1E3-4BCA-B584-5989604AB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91" y="0"/>
            <a:ext cx="7886700" cy="1325563"/>
          </a:xfrm>
        </p:spPr>
        <p:txBody>
          <a:bodyPr/>
          <a:lstStyle/>
          <a:p>
            <a:r>
              <a:rPr lang="cs-CZ" b="1" dirty="0"/>
              <a:t>OBJECTIVES</a:t>
            </a:r>
            <a:endParaRPr lang="en-US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48DCD9D-4C48-4E43-869C-65B68031D54E}"/>
              </a:ext>
            </a:extLst>
          </p:cNvPr>
          <p:cNvSpPr txBox="1"/>
          <p:nvPr/>
        </p:nvSpPr>
        <p:spPr>
          <a:xfrm>
            <a:off x="0" y="645264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www.scores-project.eu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8CF7D7F-9A45-46D8-96FE-92ECAF76DEEB}"/>
              </a:ext>
            </a:extLst>
          </p:cNvPr>
          <p:cNvSpPr/>
          <p:nvPr/>
        </p:nvSpPr>
        <p:spPr>
          <a:xfrm>
            <a:off x="282805" y="1412037"/>
            <a:ext cx="874150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Demonstrate in the field the integration, optimization and operation of a building energy system including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compact hybrid storage technologies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that optimize supply, storage and demand of electricity and heat in residential buildings and that increases </a:t>
            </a:r>
            <a:b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self-consumption of local renewable energy in residential buildings at the lowest cost.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4D03016-FC69-4C81-8615-125B70D55C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909" y="0"/>
            <a:ext cx="2530403" cy="133474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EAF15B7-A1CD-4049-8164-22F36D3D24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62" y="2829920"/>
            <a:ext cx="8410737" cy="3413121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28C3682C-C536-41DE-BEA5-7C17FB1C4BEB}"/>
              </a:ext>
            </a:extLst>
          </p:cNvPr>
          <p:cNvSpPr txBox="1"/>
          <p:nvPr/>
        </p:nvSpPr>
        <p:spPr>
          <a:xfrm>
            <a:off x="1802091" y="3157467"/>
            <a:ext cx="1638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Local level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F172E90-4D79-4543-A533-9F5DF6211D16}"/>
              </a:ext>
            </a:extLst>
          </p:cNvPr>
          <p:cNvSpPr txBox="1"/>
          <p:nvPr/>
        </p:nvSpPr>
        <p:spPr>
          <a:xfrm>
            <a:off x="5722290" y="3157467"/>
            <a:ext cx="1742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Global level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595F396-D3CC-487B-BFF9-FA4ACEE7722F}"/>
              </a:ext>
            </a:extLst>
          </p:cNvPr>
          <p:cNvSpPr txBox="1"/>
          <p:nvPr/>
        </p:nvSpPr>
        <p:spPr>
          <a:xfrm>
            <a:off x="414670" y="3750623"/>
            <a:ext cx="15967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Increase the self-consumption of local renewable generation </a:t>
            </a:r>
            <a:endParaRPr lang="en-GB" sz="1600" dirty="0"/>
          </a:p>
          <a:p>
            <a:pPr algn="ctr"/>
            <a:endParaRPr lang="en-US" sz="16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8FCA2A6-0EFD-4165-8EBC-99D3ADD8E2D5}"/>
              </a:ext>
            </a:extLst>
          </p:cNvPr>
          <p:cNvSpPr txBox="1"/>
          <p:nvPr/>
        </p:nvSpPr>
        <p:spPr>
          <a:xfrm>
            <a:off x="1734532" y="5001652"/>
            <a:ext cx="1706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Bridge the gap between supply and demand </a:t>
            </a:r>
            <a:endParaRPr lang="en-GB" sz="1600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470E1F9-2783-424B-8126-DFB28CAB8C5C}"/>
              </a:ext>
            </a:extLst>
          </p:cNvPr>
          <p:cNvSpPr txBox="1"/>
          <p:nvPr/>
        </p:nvSpPr>
        <p:spPr>
          <a:xfrm>
            <a:off x="5881759" y="4671245"/>
            <a:ext cx="1423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Introduce new sources of flexibility for the grids </a:t>
            </a:r>
            <a:endParaRPr lang="en-GB" sz="1600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8F0AF665-B328-49FA-A7B9-868734F71EFB}"/>
              </a:ext>
            </a:extLst>
          </p:cNvPr>
          <p:cNvSpPr txBox="1"/>
          <p:nvPr/>
        </p:nvSpPr>
        <p:spPr>
          <a:xfrm>
            <a:off x="7206725" y="3473848"/>
            <a:ext cx="14234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</a:t>
            </a:r>
            <a:r>
              <a:rPr lang="cs-CZ" sz="1600" dirty="0"/>
              <a:t>efer</a:t>
            </a:r>
            <a:r>
              <a:rPr lang="en-US" sz="1600" dirty="0"/>
              <a:t> investment in the energy grids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71628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A6734185-7A34-43F4-B678-247B1A957E05}"/>
              </a:ext>
            </a:extLst>
          </p:cNvPr>
          <p:cNvSpPr txBox="1">
            <a:spLocks/>
          </p:cNvSpPr>
          <p:nvPr/>
        </p:nvSpPr>
        <p:spPr>
          <a:xfrm>
            <a:off x="434191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/>
              <a:t>PURPOSE</a:t>
            </a:r>
            <a:endParaRPr lang="en-US" b="1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7843448-A943-4FC0-B262-6E666AB4535D}"/>
              </a:ext>
            </a:extLst>
          </p:cNvPr>
          <p:cNvSpPr txBox="1"/>
          <p:nvPr/>
        </p:nvSpPr>
        <p:spPr>
          <a:xfrm>
            <a:off x="0" y="645264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www.scores-project.eu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48F3378-47CE-4887-9820-EECB015A6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909" y="0"/>
            <a:ext cx="2530403" cy="1334741"/>
          </a:xfrm>
          <a:prstGeom prst="rect">
            <a:avLst/>
          </a:prstGeom>
        </p:spPr>
      </p:pic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A46F5C42-C64F-470A-ACA1-1CDE572C5DE1}"/>
              </a:ext>
            </a:extLst>
          </p:cNvPr>
          <p:cNvSpPr/>
          <p:nvPr/>
        </p:nvSpPr>
        <p:spPr>
          <a:xfrm>
            <a:off x="6090253" y="1562083"/>
            <a:ext cx="1536569" cy="154599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EC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33A0573D-7D85-49EE-AEFF-CEB567B7B958}"/>
              </a:ext>
            </a:extLst>
          </p:cNvPr>
          <p:cNvSpPr/>
          <p:nvPr/>
        </p:nvSpPr>
        <p:spPr>
          <a:xfrm>
            <a:off x="6090252" y="3930092"/>
            <a:ext cx="1536569" cy="154599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EC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bdélník: se zakulacenými rohy 17">
            <a:extLst>
              <a:ext uri="{FF2B5EF4-FFF2-40B4-BE49-F238E27FC236}">
                <a16:creationId xmlns:a16="http://schemas.microsoft.com/office/drawing/2014/main" id="{91B8EE2C-8945-44E3-B308-9667E9913E8A}"/>
              </a:ext>
            </a:extLst>
          </p:cNvPr>
          <p:cNvSpPr/>
          <p:nvPr/>
        </p:nvSpPr>
        <p:spPr>
          <a:xfrm>
            <a:off x="1442922" y="1556337"/>
            <a:ext cx="1536569" cy="154599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EC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id="{33B7B1DB-9E4D-4D46-B6FF-8B4454EF5428}"/>
              </a:ext>
            </a:extLst>
          </p:cNvPr>
          <p:cNvSpPr/>
          <p:nvPr/>
        </p:nvSpPr>
        <p:spPr>
          <a:xfrm>
            <a:off x="1442923" y="3924346"/>
            <a:ext cx="1536569" cy="154599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EC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517DE839-FFFF-494D-9C35-28906F39F749}"/>
              </a:ext>
            </a:extLst>
          </p:cNvPr>
          <p:cNvSpPr/>
          <p:nvPr/>
        </p:nvSpPr>
        <p:spPr>
          <a:xfrm>
            <a:off x="3794767" y="3922654"/>
            <a:ext cx="1536569" cy="154599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EC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bdélník: se zakulacenými rohy 21">
            <a:extLst>
              <a:ext uri="{FF2B5EF4-FFF2-40B4-BE49-F238E27FC236}">
                <a16:creationId xmlns:a16="http://schemas.microsoft.com/office/drawing/2014/main" id="{305DD40A-75A4-462D-9BFE-3EEBFF9CA08B}"/>
              </a:ext>
            </a:extLst>
          </p:cNvPr>
          <p:cNvSpPr/>
          <p:nvPr/>
        </p:nvSpPr>
        <p:spPr>
          <a:xfrm>
            <a:off x="3794767" y="1554645"/>
            <a:ext cx="1536569" cy="154599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EC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BC76F090-178E-4D4C-B272-04C4936833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065" y="1860398"/>
            <a:ext cx="1174322" cy="863355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2A7DACBD-7989-424E-976D-573654904C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483" y="1903403"/>
            <a:ext cx="846101" cy="863355"/>
          </a:xfrm>
          <a:prstGeom prst="rect">
            <a:avLst/>
          </a:prstGeom>
        </p:spPr>
      </p:pic>
      <p:pic>
        <p:nvPicPr>
          <p:cNvPr id="26" name="Obrázek 25" descr="Obsah obrázku objekt&#10;&#10;Popis vygenerován s vysokou mírou spolehlivosti">
            <a:extLst>
              <a:ext uri="{FF2B5EF4-FFF2-40B4-BE49-F238E27FC236}">
                <a16:creationId xmlns:a16="http://schemas.microsoft.com/office/drawing/2014/main" id="{798B52AE-670E-49B1-BF1B-F58778BDA2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116" y="1860398"/>
            <a:ext cx="875410" cy="860771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E012ED23-1041-4647-A83A-8BC085375E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399" y="4105766"/>
            <a:ext cx="975616" cy="1266379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9337944B-7EA3-4A9D-A6C7-B28EA7D1CB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243" y="4049957"/>
            <a:ext cx="871283" cy="1245558"/>
          </a:xfrm>
          <a:prstGeom prst="rect">
            <a:avLst/>
          </a:prstGeom>
        </p:spPr>
      </p:pic>
      <p:pic>
        <p:nvPicPr>
          <p:cNvPr id="30" name="Picture 2" descr="http://www.scores-project.eu/layout/i5.png?v=2">
            <a:hlinkClick r:id="rId9"/>
            <a:extLst>
              <a:ext uri="{FF2B5EF4-FFF2-40B4-BE49-F238E27FC236}">
                <a16:creationId xmlns:a16="http://schemas.microsoft.com/office/drawing/2014/main" id="{4FE70E70-43BE-4B28-ABF5-BEFA9512B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55" y="4062809"/>
            <a:ext cx="1280561" cy="128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bdélník 31">
            <a:extLst>
              <a:ext uri="{FF2B5EF4-FFF2-40B4-BE49-F238E27FC236}">
                <a16:creationId xmlns:a16="http://schemas.microsoft.com/office/drawing/2014/main" id="{CD50DBCC-9955-40D2-B6E4-B8F418A5C20E}"/>
              </a:ext>
            </a:extLst>
          </p:cNvPr>
          <p:cNvSpPr/>
          <p:nvPr/>
        </p:nvSpPr>
        <p:spPr>
          <a:xfrm>
            <a:off x="1442922" y="3116896"/>
            <a:ext cx="1536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/>
              <a:t>Competitive industry</a:t>
            </a:r>
            <a:endParaRPr lang="en-GB" b="1" dirty="0"/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637D4231-03B1-4666-A98D-5CE818E454B3}"/>
              </a:ext>
            </a:extLst>
          </p:cNvPr>
          <p:cNvSpPr/>
          <p:nvPr/>
        </p:nvSpPr>
        <p:spPr>
          <a:xfrm>
            <a:off x="6090252" y="3122642"/>
            <a:ext cx="1536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/>
              <a:t>Energy Independency </a:t>
            </a: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17D8E0FE-6F4C-4339-AF2C-DF0D3FC529D8}"/>
              </a:ext>
            </a:extLst>
          </p:cNvPr>
          <p:cNvSpPr/>
          <p:nvPr/>
        </p:nvSpPr>
        <p:spPr>
          <a:xfrm>
            <a:off x="3830646" y="3121424"/>
            <a:ext cx="1460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/>
              <a:t>Grid stability </a:t>
            </a:r>
            <a:endParaRPr lang="en-GB" b="1" dirty="0"/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D45D8467-7138-4A92-8297-59BD0EB9B97D}"/>
              </a:ext>
            </a:extLst>
          </p:cNvPr>
          <p:cNvSpPr/>
          <p:nvPr/>
        </p:nvSpPr>
        <p:spPr>
          <a:xfrm>
            <a:off x="1400517" y="5489787"/>
            <a:ext cx="1578973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b="1" baseline="-25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reduction </a:t>
            </a:r>
            <a:endParaRPr lang="en-GB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07330B08-0ED1-4400-AC8A-689F25F32069}"/>
              </a:ext>
            </a:extLst>
          </p:cNvPr>
          <p:cNvSpPr/>
          <p:nvPr/>
        </p:nvSpPr>
        <p:spPr>
          <a:xfrm>
            <a:off x="3828466" y="5495265"/>
            <a:ext cx="1462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/>
              <a:t>Jobs Creation</a:t>
            </a:r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FF7447D5-9092-4D6B-95AA-CCA38BB3EC8C}"/>
              </a:ext>
            </a:extLst>
          </p:cNvPr>
          <p:cNvSpPr/>
          <p:nvPr/>
        </p:nvSpPr>
        <p:spPr>
          <a:xfrm>
            <a:off x="6090253" y="5476088"/>
            <a:ext cx="1536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/>
              <a:t>More renewables</a:t>
            </a:r>
          </a:p>
        </p:txBody>
      </p:sp>
    </p:spTree>
    <p:extLst>
      <p:ext uri="{BB962C8B-B14F-4D97-AF65-F5344CB8AC3E}">
        <p14:creationId xmlns:p14="http://schemas.microsoft.com/office/powerpoint/2010/main" val="1066269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5D76A4DF-6BFC-43FF-A534-C1356D6EF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91" y="0"/>
            <a:ext cx="7886700" cy="1325563"/>
          </a:xfrm>
        </p:spPr>
        <p:txBody>
          <a:bodyPr/>
          <a:lstStyle/>
          <a:p>
            <a:r>
              <a:rPr lang="cs-CZ" b="1" dirty="0"/>
              <a:t>GOALS</a:t>
            </a:r>
            <a:endParaRPr lang="en-US" b="1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4CF6497-9CB3-4176-B197-362AE485FF8B}"/>
              </a:ext>
            </a:extLst>
          </p:cNvPr>
          <p:cNvSpPr txBox="1"/>
          <p:nvPr/>
        </p:nvSpPr>
        <p:spPr>
          <a:xfrm>
            <a:off x="0" y="645264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www.scores-project.eu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DF7357D-EEC0-4C46-B806-7EF82ACC3B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909" y="0"/>
            <a:ext cx="2530403" cy="1334741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712F20E-F46F-4814-B37D-7041512D9F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203706"/>
              </p:ext>
            </p:extLst>
          </p:nvPr>
        </p:nvGraphicFramePr>
        <p:xfrm>
          <a:off x="509326" y="1486802"/>
          <a:ext cx="8125347" cy="4692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9502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830736D6-30DA-451F-AAA4-E9D8103A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91" y="0"/>
            <a:ext cx="7886700" cy="1325563"/>
          </a:xfrm>
        </p:spPr>
        <p:txBody>
          <a:bodyPr/>
          <a:lstStyle/>
          <a:p>
            <a:r>
              <a:rPr lang="cs-CZ" b="1" dirty="0"/>
              <a:t>DEMONSTRATION</a:t>
            </a:r>
            <a:endParaRPr lang="en-US" b="1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174DE81-DBE4-4B6E-870C-A4117CFF533B}"/>
              </a:ext>
            </a:extLst>
          </p:cNvPr>
          <p:cNvSpPr txBox="1"/>
          <p:nvPr/>
        </p:nvSpPr>
        <p:spPr>
          <a:xfrm>
            <a:off x="0" y="645264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www.scores-project.eu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5625B92-0D5B-41CB-85D0-466786E031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909" y="0"/>
            <a:ext cx="2530403" cy="1334741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546CEB75-ED6D-4835-8360-242DF83A80F0}"/>
              </a:ext>
            </a:extLst>
          </p:cNvPr>
          <p:cNvSpPr/>
          <p:nvPr/>
        </p:nvSpPr>
        <p:spPr>
          <a:xfrm>
            <a:off x="358498" y="122487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Demonstration of the integrated hybrid energy system will take place in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two real buildings</a:t>
            </a:r>
            <a:r>
              <a:rPr lang="cs-CZ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representative of different climate and </a:t>
            </a:r>
            <a:b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 system configurations for 3 cases, </a:t>
            </a:r>
            <a:b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Northern Europe (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Austria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with and </a:t>
            </a:r>
            <a:b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without a heat grid, and in Middle/Southern</a:t>
            </a:r>
            <a:b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Europe (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France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without a heat grid.</a:t>
            </a:r>
            <a:endParaRPr lang="en-GB" dirty="0"/>
          </a:p>
        </p:txBody>
      </p:sp>
      <p:pic>
        <p:nvPicPr>
          <p:cNvPr id="14" name="Obrázek 13" descr="Obsah obrázku budova, exteriér, dům, obloha&#10;&#10;Popis vygenerován s velmi vysokou mírou spolehlivosti">
            <a:extLst>
              <a:ext uri="{FF2B5EF4-FFF2-40B4-BE49-F238E27FC236}">
                <a16:creationId xmlns:a16="http://schemas.microsoft.com/office/drawing/2014/main" id="{C4B73A50-54E0-4A17-AF14-0B497EE8DC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810" y="3601804"/>
            <a:ext cx="2135231" cy="2043732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589" y="1591250"/>
            <a:ext cx="4283373" cy="4297135"/>
          </a:xfrm>
          <a:prstGeom prst="rect">
            <a:avLst/>
          </a:prstGeom>
        </p:spPr>
      </p:pic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33D4A091-C761-4DF9-90A9-2A00B8CAD983}"/>
              </a:ext>
            </a:extLst>
          </p:cNvPr>
          <p:cNvCxnSpPr>
            <a:cxnSpLocks/>
            <a:stCxn id="14" idx="6"/>
          </p:cNvCxnSpPr>
          <p:nvPr/>
        </p:nvCxnSpPr>
        <p:spPr>
          <a:xfrm flipV="1">
            <a:off x="4671041" y="4481069"/>
            <a:ext cx="1314980" cy="142601"/>
          </a:xfrm>
          <a:prstGeom prst="line">
            <a:avLst/>
          </a:prstGeom>
          <a:ln w="38100">
            <a:solidFill>
              <a:srgbClr val="33A8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936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830736D6-30DA-451F-AAA4-E9D8103A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91" y="0"/>
            <a:ext cx="7886700" cy="1325563"/>
          </a:xfrm>
        </p:spPr>
        <p:txBody>
          <a:bodyPr/>
          <a:lstStyle/>
          <a:p>
            <a:r>
              <a:rPr lang="cs-CZ" b="1" dirty="0"/>
              <a:t>HYBRID SYSTEM CONCEPT</a:t>
            </a:r>
            <a:endParaRPr lang="en-US" b="1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174DE81-DBE4-4B6E-870C-A4117CFF533B}"/>
              </a:ext>
            </a:extLst>
          </p:cNvPr>
          <p:cNvSpPr txBox="1"/>
          <p:nvPr/>
        </p:nvSpPr>
        <p:spPr>
          <a:xfrm>
            <a:off x="0" y="645264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www.scores-project.eu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5625B92-0D5B-41CB-85D0-466786E031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909" y="0"/>
            <a:ext cx="2530403" cy="1334741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546CEB75-ED6D-4835-8360-242DF83A80F0}"/>
              </a:ext>
            </a:extLst>
          </p:cNvPr>
          <p:cNvSpPr/>
          <p:nvPr/>
        </p:nvSpPr>
        <p:spPr>
          <a:xfrm>
            <a:off x="5657481" y="1563042"/>
            <a:ext cx="1665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 err="1">
                <a:solidFill>
                  <a:srgbClr val="00AF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Configuration</a:t>
            </a:r>
            <a:r>
              <a:rPr lang="cs-CZ" b="1" dirty="0">
                <a:solidFill>
                  <a:srgbClr val="00AF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5BB87041-5AEC-4FBC-9529-30ED5D0AE6D3}"/>
              </a:ext>
            </a:extLst>
          </p:cNvPr>
          <p:cNvSpPr/>
          <p:nvPr/>
        </p:nvSpPr>
        <p:spPr>
          <a:xfrm>
            <a:off x="1658000" y="1554082"/>
            <a:ext cx="1665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 err="1">
                <a:solidFill>
                  <a:srgbClr val="00AF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Configuration</a:t>
            </a:r>
            <a:r>
              <a:rPr lang="cs-CZ" b="1" dirty="0">
                <a:solidFill>
                  <a:srgbClr val="00AF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8378326-77E5-42C7-8802-3FA2AA7DC4DD}"/>
              </a:ext>
            </a:extLst>
          </p:cNvPr>
          <p:cNvSpPr/>
          <p:nvPr/>
        </p:nvSpPr>
        <p:spPr>
          <a:xfrm>
            <a:off x="5657481" y="5332055"/>
            <a:ext cx="1672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Demo in France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4A10E88-BE25-4E18-9B93-57FEA6586109}"/>
              </a:ext>
            </a:extLst>
          </p:cNvPr>
          <p:cNvSpPr/>
          <p:nvPr/>
        </p:nvSpPr>
        <p:spPr>
          <a:xfrm>
            <a:off x="1597779" y="5332055"/>
            <a:ext cx="1757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Demo in </a:t>
            </a:r>
            <a:r>
              <a:rPr lang="cs-CZ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Austria</a:t>
            </a:r>
            <a:endParaRPr lang="cs-CZ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BF54004D-5386-4A4A-BCB3-62F76CF1B659}"/>
              </a:ext>
            </a:extLst>
          </p:cNvPr>
          <p:cNvSpPr/>
          <p:nvPr/>
        </p:nvSpPr>
        <p:spPr>
          <a:xfrm>
            <a:off x="829250" y="1923414"/>
            <a:ext cx="339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Connected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district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heating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grid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FC9E91B2-03AC-4EED-A966-CF35F0A0D8E9}"/>
              </a:ext>
            </a:extLst>
          </p:cNvPr>
          <p:cNvSpPr/>
          <p:nvPr/>
        </p:nvSpPr>
        <p:spPr>
          <a:xfrm>
            <a:off x="5133127" y="1932374"/>
            <a:ext cx="2714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electric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heating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5128E49B-8A71-4BBF-B1D3-F81418F9A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6" r="9117" b="-1804"/>
          <a:stretch>
            <a:fillRect/>
          </a:stretch>
        </p:blipFill>
        <p:spPr bwMode="auto">
          <a:xfrm>
            <a:off x="434191" y="2350081"/>
            <a:ext cx="4085093" cy="29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">
            <a:extLst>
              <a:ext uri="{FF2B5EF4-FFF2-40B4-BE49-F238E27FC236}">
                <a16:creationId xmlns:a16="http://schemas.microsoft.com/office/drawing/2014/main" id="{1CCAFB17-6B3E-4FC4-ABFC-A344F7C10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r="10001" b="-2502"/>
          <a:stretch>
            <a:fillRect/>
          </a:stretch>
        </p:blipFill>
        <p:spPr bwMode="auto">
          <a:xfrm>
            <a:off x="4624718" y="2361258"/>
            <a:ext cx="4085093" cy="294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497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Šipka: doprava 1">
            <a:extLst>
              <a:ext uri="{FF2B5EF4-FFF2-40B4-BE49-F238E27FC236}">
                <a16:creationId xmlns:a16="http://schemas.microsoft.com/office/drawing/2014/main" id="{E9162D9D-EC25-474F-8E7A-C8F59788A8B6}"/>
              </a:ext>
            </a:extLst>
          </p:cNvPr>
          <p:cNvSpPr/>
          <p:nvPr/>
        </p:nvSpPr>
        <p:spPr>
          <a:xfrm>
            <a:off x="255701" y="2085163"/>
            <a:ext cx="1368181" cy="8422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E4E89DFC-74EB-4865-81CB-F2FCAD9B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91" y="0"/>
            <a:ext cx="7886700" cy="1325563"/>
          </a:xfrm>
        </p:spPr>
        <p:txBody>
          <a:bodyPr/>
          <a:lstStyle/>
          <a:p>
            <a:r>
              <a:rPr lang="cs-CZ" b="1" dirty="0"/>
              <a:t>PARTNERS</a:t>
            </a:r>
            <a:endParaRPr lang="en-US" b="1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B419EB2-C4B7-4DAE-BA13-F4E5714A9054}"/>
              </a:ext>
            </a:extLst>
          </p:cNvPr>
          <p:cNvSpPr txBox="1"/>
          <p:nvPr/>
        </p:nvSpPr>
        <p:spPr>
          <a:xfrm>
            <a:off x="0" y="645264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www.scores-project.eu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E9BF391-B473-4D80-8FA8-D06DB4B6CC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909" y="0"/>
            <a:ext cx="2530403" cy="1334741"/>
          </a:xfrm>
          <a:prstGeom prst="rect">
            <a:avLst/>
          </a:prstGeom>
        </p:spPr>
      </p:pic>
      <p:sp>
        <p:nvSpPr>
          <p:cNvPr id="10" name="Šestiúhelník 9">
            <a:extLst>
              <a:ext uri="{FF2B5EF4-FFF2-40B4-BE49-F238E27FC236}">
                <a16:creationId xmlns:a16="http://schemas.microsoft.com/office/drawing/2014/main" id="{5743440C-0CFD-4EC2-8C2E-3EA9CCD89D5C}"/>
              </a:ext>
            </a:extLst>
          </p:cNvPr>
          <p:cNvSpPr/>
          <p:nvPr/>
        </p:nvSpPr>
        <p:spPr>
          <a:xfrm rot="16200000">
            <a:off x="1801406" y="2652998"/>
            <a:ext cx="1230070" cy="1060194"/>
          </a:xfrm>
          <a:prstGeom prst="hexagon">
            <a:avLst/>
          </a:prstGeom>
          <a:solidFill>
            <a:schemeClr val="bg1"/>
          </a:solidFill>
          <a:ln w="28575">
            <a:solidFill>
              <a:srgbClr val="00AF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Šestiúhelník 18">
            <a:extLst>
              <a:ext uri="{FF2B5EF4-FFF2-40B4-BE49-F238E27FC236}">
                <a16:creationId xmlns:a16="http://schemas.microsoft.com/office/drawing/2014/main" id="{5E5C18D0-964D-408A-824C-077269876FB6}"/>
              </a:ext>
            </a:extLst>
          </p:cNvPr>
          <p:cNvSpPr/>
          <p:nvPr/>
        </p:nvSpPr>
        <p:spPr>
          <a:xfrm rot="16200000">
            <a:off x="1810190" y="1410501"/>
            <a:ext cx="1230070" cy="1060194"/>
          </a:xfrm>
          <a:prstGeom prst="hexagon">
            <a:avLst/>
          </a:prstGeom>
          <a:solidFill>
            <a:schemeClr val="bg1"/>
          </a:solidFill>
          <a:ln w="28575">
            <a:solidFill>
              <a:srgbClr val="00AF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2C86A4E-7CC0-43CC-B74B-AD8485899F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336" y="1813024"/>
            <a:ext cx="923652" cy="276434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97C77FFE-30FD-4ACB-B429-0F58ADB812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126" y="3052481"/>
            <a:ext cx="1052778" cy="248553"/>
          </a:xfrm>
          <a:prstGeom prst="rect">
            <a:avLst/>
          </a:prstGeom>
        </p:spPr>
      </p:pic>
      <p:grpSp>
        <p:nvGrpSpPr>
          <p:cNvPr id="25" name="Skupina 24">
            <a:extLst>
              <a:ext uri="{FF2B5EF4-FFF2-40B4-BE49-F238E27FC236}">
                <a16:creationId xmlns:a16="http://schemas.microsoft.com/office/drawing/2014/main" id="{3B71BB15-D8A6-462B-A132-B46F8B832EA0}"/>
              </a:ext>
            </a:extLst>
          </p:cNvPr>
          <p:cNvGrpSpPr/>
          <p:nvPr/>
        </p:nvGrpSpPr>
        <p:grpSpPr>
          <a:xfrm rot="16200000">
            <a:off x="3971144" y="2652998"/>
            <a:ext cx="1230069" cy="1060194"/>
            <a:chOff x="4032121" y="4162059"/>
            <a:chExt cx="1352658" cy="1165853"/>
          </a:xfrm>
        </p:grpSpPr>
        <p:sp>
          <p:nvSpPr>
            <p:cNvPr id="11" name="Šestiúhelník 10">
              <a:extLst>
                <a:ext uri="{FF2B5EF4-FFF2-40B4-BE49-F238E27FC236}">
                  <a16:creationId xmlns:a16="http://schemas.microsoft.com/office/drawing/2014/main" id="{C63F8891-E778-445C-B389-533FB459B8DF}"/>
                </a:ext>
              </a:extLst>
            </p:cNvPr>
            <p:cNvSpPr/>
            <p:nvPr/>
          </p:nvSpPr>
          <p:spPr>
            <a:xfrm>
              <a:off x="4032121" y="4162059"/>
              <a:ext cx="1352658" cy="1165853"/>
            </a:xfrm>
            <a:prstGeom prst="hexagon">
              <a:avLst/>
            </a:prstGeom>
            <a:solidFill>
              <a:schemeClr val="bg1"/>
            </a:solidFill>
            <a:ln w="28575">
              <a:solidFill>
                <a:srgbClr val="00AF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0" name="Obrázek 29">
              <a:extLst>
                <a:ext uri="{FF2B5EF4-FFF2-40B4-BE49-F238E27FC236}">
                  <a16:creationId xmlns:a16="http://schemas.microsoft.com/office/drawing/2014/main" id="{65979962-9D19-42F2-96E1-EAB6A352A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190336" y="4629402"/>
              <a:ext cx="1005757" cy="341438"/>
            </a:xfrm>
            <a:prstGeom prst="rect">
              <a:avLst/>
            </a:prstGeom>
          </p:spPr>
        </p:pic>
      </p:grp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158EDB98-684B-45F7-8E57-94FA99DFB7AF}"/>
              </a:ext>
            </a:extLst>
          </p:cNvPr>
          <p:cNvGrpSpPr/>
          <p:nvPr/>
        </p:nvGrpSpPr>
        <p:grpSpPr>
          <a:xfrm rot="16200000">
            <a:off x="3424014" y="5067998"/>
            <a:ext cx="1248042" cy="1058770"/>
            <a:chOff x="-1742761" y="1164487"/>
            <a:chExt cx="1372422" cy="1164287"/>
          </a:xfrm>
        </p:grpSpPr>
        <p:sp>
          <p:nvSpPr>
            <p:cNvPr id="12" name="Šestiúhelník 11">
              <a:extLst>
                <a:ext uri="{FF2B5EF4-FFF2-40B4-BE49-F238E27FC236}">
                  <a16:creationId xmlns:a16="http://schemas.microsoft.com/office/drawing/2014/main" id="{81C03C40-FB8E-4593-9887-63963751BA07}"/>
                </a:ext>
              </a:extLst>
            </p:cNvPr>
            <p:cNvSpPr/>
            <p:nvPr/>
          </p:nvSpPr>
          <p:spPr>
            <a:xfrm>
              <a:off x="-1742761" y="1164487"/>
              <a:ext cx="1372422" cy="1164287"/>
            </a:xfrm>
            <a:prstGeom prst="hexagon">
              <a:avLst/>
            </a:prstGeom>
            <a:solidFill>
              <a:schemeClr val="bg1"/>
            </a:solidFill>
            <a:ln w="57150">
              <a:solidFill>
                <a:srgbClr val="EEC2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4" name="Obrázek 33" descr="Obsah obrázku objekt&#10;&#10;Popis vygenerován s vysokou mírou spolehlivosti">
              <a:extLst>
                <a:ext uri="{FF2B5EF4-FFF2-40B4-BE49-F238E27FC236}">
                  <a16:creationId xmlns:a16="http://schemas.microsoft.com/office/drawing/2014/main" id="{7566AAF6-1CE9-46F3-9B56-1E071BC00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602310" y="1619260"/>
              <a:ext cx="1104240" cy="279554"/>
            </a:xfrm>
            <a:prstGeom prst="rect">
              <a:avLst/>
            </a:prstGeom>
          </p:spPr>
        </p:pic>
      </p:grpSp>
      <p:grpSp>
        <p:nvGrpSpPr>
          <p:cNvPr id="41" name="Skupina 40">
            <a:extLst>
              <a:ext uri="{FF2B5EF4-FFF2-40B4-BE49-F238E27FC236}">
                <a16:creationId xmlns:a16="http://schemas.microsoft.com/office/drawing/2014/main" id="{2A7613FA-C0C8-4D87-AA48-7CD666A76C96}"/>
              </a:ext>
            </a:extLst>
          </p:cNvPr>
          <p:cNvGrpSpPr/>
          <p:nvPr/>
        </p:nvGrpSpPr>
        <p:grpSpPr>
          <a:xfrm rot="16200000">
            <a:off x="5059070" y="4749610"/>
            <a:ext cx="1230069" cy="1060194"/>
            <a:chOff x="-1742762" y="2761752"/>
            <a:chExt cx="1352658" cy="1165853"/>
          </a:xfrm>
        </p:grpSpPr>
        <p:sp>
          <p:nvSpPr>
            <p:cNvPr id="13" name="Šestiúhelník 12">
              <a:extLst>
                <a:ext uri="{FF2B5EF4-FFF2-40B4-BE49-F238E27FC236}">
                  <a16:creationId xmlns:a16="http://schemas.microsoft.com/office/drawing/2014/main" id="{DB7485FE-E6DE-47D8-8476-A4CB2CF79125}"/>
                </a:ext>
              </a:extLst>
            </p:cNvPr>
            <p:cNvSpPr/>
            <p:nvPr/>
          </p:nvSpPr>
          <p:spPr>
            <a:xfrm>
              <a:off x="-1742762" y="2761752"/>
              <a:ext cx="1352658" cy="1165853"/>
            </a:xfrm>
            <a:prstGeom prst="hexagon">
              <a:avLst/>
            </a:prstGeom>
            <a:solidFill>
              <a:schemeClr val="bg1"/>
            </a:solidFill>
            <a:ln w="28575">
              <a:solidFill>
                <a:srgbClr val="EEC2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6" name="Obrázek 35">
              <a:extLst>
                <a:ext uri="{FF2B5EF4-FFF2-40B4-BE49-F238E27FC236}">
                  <a16:creationId xmlns:a16="http://schemas.microsoft.com/office/drawing/2014/main" id="{A7954EB4-DF2B-4740-A22F-3FE39F9EE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388180" y="2967838"/>
              <a:ext cx="631493" cy="79743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7" name="Šestiúhelník 16">
            <a:extLst>
              <a:ext uri="{FF2B5EF4-FFF2-40B4-BE49-F238E27FC236}">
                <a16:creationId xmlns:a16="http://schemas.microsoft.com/office/drawing/2014/main" id="{1F5893A3-CACB-427D-8EC0-43FEA996F255}"/>
              </a:ext>
            </a:extLst>
          </p:cNvPr>
          <p:cNvSpPr/>
          <p:nvPr/>
        </p:nvSpPr>
        <p:spPr>
          <a:xfrm rot="16200000">
            <a:off x="1793516" y="4738893"/>
            <a:ext cx="1230069" cy="1060194"/>
          </a:xfrm>
          <a:prstGeom prst="hexagon">
            <a:avLst/>
          </a:prstGeom>
          <a:solidFill>
            <a:schemeClr val="bg1"/>
          </a:solidFill>
          <a:ln w="28575">
            <a:solidFill>
              <a:srgbClr val="00AF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Obrázek 39">
            <a:extLst>
              <a:ext uri="{FF2B5EF4-FFF2-40B4-BE49-F238E27FC236}">
                <a16:creationId xmlns:a16="http://schemas.microsoft.com/office/drawing/2014/main" id="{83A98325-C15C-4683-9F63-EBDCBAEBA0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06" y="4956986"/>
            <a:ext cx="858365" cy="519771"/>
          </a:xfrm>
          <a:prstGeom prst="rect">
            <a:avLst/>
          </a:prstGeom>
          <a:ln w="3175">
            <a:noFill/>
          </a:ln>
        </p:spPr>
      </p:pic>
      <p:sp>
        <p:nvSpPr>
          <p:cNvPr id="15" name="Šestiúhelník 14">
            <a:extLst>
              <a:ext uri="{FF2B5EF4-FFF2-40B4-BE49-F238E27FC236}">
                <a16:creationId xmlns:a16="http://schemas.microsoft.com/office/drawing/2014/main" id="{476FFAB5-A18A-47A1-9C16-029DFC6766C4}"/>
              </a:ext>
            </a:extLst>
          </p:cNvPr>
          <p:cNvSpPr/>
          <p:nvPr/>
        </p:nvSpPr>
        <p:spPr>
          <a:xfrm rot="16200000">
            <a:off x="5080714" y="1422928"/>
            <a:ext cx="1230069" cy="1060194"/>
          </a:xfrm>
          <a:prstGeom prst="hexagon">
            <a:avLst/>
          </a:prstGeom>
          <a:solidFill>
            <a:schemeClr val="bg1"/>
          </a:solidFill>
          <a:ln w="28575">
            <a:solidFill>
              <a:srgbClr val="EEC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Šestiúhelník 13">
            <a:extLst>
              <a:ext uri="{FF2B5EF4-FFF2-40B4-BE49-F238E27FC236}">
                <a16:creationId xmlns:a16="http://schemas.microsoft.com/office/drawing/2014/main" id="{D347B285-485C-42C6-B11C-AA0CC7D891A2}"/>
              </a:ext>
            </a:extLst>
          </p:cNvPr>
          <p:cNvSpPr/>
          <p:nvPr/>
        </p:nvSpPr>
        <p:spPr>
          <a:xfrm rot="16200000">
            <a:off x="5612559" y="2389682"/>
            <a:ext cx="1230069" cy="1060194"/>
          </a:xfrm>
          <a:prstGeom prst="hexagon">
            <a:avLst/>
          </a:prstGeom>
          <a:solidFill>
            <a:schemeClr val="bg1"/>
          </a:solidFill>
          <a:ln w="28575">
            <a:solidFill>
              <a:srgbClr val="EEC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Šestiúhelník 15">
            <a:extLst>
              <a:ext uri="{FF2B5EF4-FFF2-40B4-BE49-F238E27FC236}">
                <a16:creationId xmlns:a16="http://schemas.microsoft.com/office/drawing/2014/main" id="{87509F18-F168-4C80-A158-C0F7D616A18D}"/>
              </a:ext>
            </a:extLst>
          </p:cNvPr>
          <p:cNvSpPr/>
          <p:nvPr/>
        </p:nvSpPr>
        <p:spPr>
          <a:xfrm rot="16200000">
            <a:off x="6140908" y="1422928"/>
            <a:ext cx="1230069" cy="1060194"/>
          </a:xfrm>
          <a:prstGeom prst="hexagon">
            <a:avLst/>
          </a:prstGeom>
          <a:solidFill>
            <a:schemeClr val="bg1"/>
          </a:solidFill>
          <a:ln w="28575">
            <a:solidFill>
              <a:srgbClr val="EEC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5878FEF8-B0F2-44F8-A125-98648DF05A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476" y="2664823"/>
            <a:ext cx="883243" cy="502914"/>
          </a:xfrm>
          <a:prstGeom prst="rect">
            <a:avLst/>
          </a:prstGeom>
          <a:ln>
            <a:noFill/>
          </a:ln>
        </p:spPr>
      </p:pic>
      <p:pic>
        <p:nvPicPr>
          <p:cNvPr id="32" name="Obrázek 31" descr="Obsah obrázku klipart&#10;&#10;Popis vygenerován s vysokou mírou spolehlivosti">
            <a:extLst>
              <a:ext uri="{FF2B5EF4-FFF2-40B4-BE49-F238E27FC236}">
                <a16:creationId xmlns:a16="http://schemas.microsoft.com/office/drawing/2014/main" id="{DCC8C3F3-D568-46F7-A63C-69D47C22F26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665" y="1656881"/>
            <a:ext cx="661216" cy="592290"/>
          </a:xfrm>
          <a:prstGeom prst="rect">
            <a:avLst/>
          </a:prstGeom>
          <a:ln>
            <a:noFill/>
          </a:ln>
        </p:spPr>
      </p:pic>
      <p:pic>
        <p:nvPicPr>
          <p:cNvPr id="44" name="Obrázek 43">
            <a:extLst>
              <a:ext uri="{FF2B5EF4-FFF2-40B4-BE49-F238E27FC236}">
                <a16:creationId xmlns:a16="http://schemas.microsoft.com/office/drawing/2014/main" id="{04624939-1130-4B81-AC66-D62C7A1217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506" y="1740472"/>
            <a:ext cx="918384" cy="422516"/>
          </a:xfrm>
          <a:prstGeom prst="rect">
            <a:avLst/>
          </a:prstGeom>
          <a:ln>
            <a:noFill/>
          </a:ln>
        </p:spPr>
      </p:pic>
      <p:grpSp>
        <p:nvGrpSpPr>
          <p:cNvPr id="39" name="Skupina 38">
            <a:extLst>
              <a:ext uri="{FF2B5EF4-FFF2-40B4-BE49-F238E27FC236}">
                <a16:creationId xmlns:a16="http://schemas.microsoft.com/office/drawing/2014/main" id="{95E39CE5-6E94-4825-B1BB-C518AFB10C17}"/>
              </a:ext>
            </a:extLst>
          </p:cNvPr>
          <p:cNvGrpSpPr/>
          <p:nvPr/>
        </p:nvGrpSpPr>
        <p:grpSpPr>
          <a:xfrm rot="16200000">
            <a:off x="6127433" y="4738893"/>
            <a:ext cx="1230069" cy="1060194"/>
            <a:chOff x="-556641" y="3555371"/>
            <a:chExt cx="1352658" cy="1165853"/>
          </a:xfrm>
        </p:grpSpPr>
        <p:sp>
          <p:nvSpPr>
            <p:cNvPr id="20" name="Šestiúhelník 19">
              <a:extLst>
                <a:ext uri="{FF2B5EF4-FFF2-40B4-BE49-F238E27FC236}">
                  <a16:creationId xmlns:a16="http://schemas.microsoft.com/office/drawing/2014/main" id="{BF1BD631-410D-4591-8AB7-A86E5DFBA913}"/>
                </a:ext>
              </a:extLst>
            </p:cNvPr>
            <p:cNvSpPr/>
            <p:nvPr/>
          </p:nvSpPr>
          <p:spPr>
            <a:xfrm>
              <a:off x="-556641" y="3555371"/>
              <a:ext cx="1352658" cy="1165853"/>
            </a:xfrm>
            <a:prstGeom prst="hexagon">
              <a:avLst/>
            </a:prstGeom>
            <a:solidFill>
              <a:schemeClr val="bg1"/>
            </a:solidFill>
            <a:ln w="28575">
              <a:solidFill>
                <a:srgbClr val="00AF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6" name="Obrázek 45">
              <a:extLst>
                <a:ext uri="{FF2B5EF4-FFF2-40B4-BE49-F238E27FC236}">
                  <a16:creationId xmlns:a16="http://schemas.microsoft.com/office/drawing/2014/main" id="{DCBC0ED3-0A31-48B8-85C3-289E835E7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340579" y="3919423"/>
              <a:ext cx="920531" cy="431018"/>
            </a:xfrm>
            <a:prstGeom prst="rect">
              <a:avLst/>
            </a:prstGeom>
            <a:ln w="28575">
              <a:noFill/>
            </a:ln>
          </p:spPr>
        </p:pic>
      </p:grpSp>
      <p:sp>
        <p:nvSpPr>
          <p:cNvPr id="18" name="Šestiúhelník 17">
            <a:extLst>
              <a:ext uri="{FF2B5EF4-FFF2-40B4-BE49-F238E27FC236}">
                <a16:creationId xmlns:a16="http://schemas.microsoft.com/office/drawing/2014/main" id="{E639E72C-8033-494A-A70F-0EDD1DAA64F3}"/>
              </a:ext>
            </a:extLst>
          </p:cNvPr>
          <p:cNvSpPr/>
          <p:nvPr/>
        </p:nvSpPr>
        <p:spPr>
          <a:xfrm rot="16200000">
            <a:off x="2886172" y="2650467"/>
            <a:ext cx="1230069" cy="1060194"/>
          </a:xfrm>
          <a:prstGeom prst="hexagon">
            <a:avLst/>
          </a:prstGeom>
          <a:solidFill>
            <a:schemeClr val="bg1"/>
          </a:solidFill>
          <a:ln w="28575">
            <a:solidFill>
              <a:srgbClr val="EEC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Obrázek 41" descr="Obsah obrázku klipart&#10;&#10;Popis vygenerován s vysokou mírou spolehlivosti">
            <a:extLst>
              <a:ext uri="{FF2B5EF4-FFF2-40B4-BE49-F238E27FC236}">
                <a16:creationId xmlns:a16="http://schemas.microsoft.com/office/drawing/2014/main" id="{3CAA9A61-E99A-45DB-9F81-D1CF0C0549B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04" y="2991598"/>
            <a:ext cx="922002" cy="382562"/>
          </a:xfrm>
          <a:prstGeom prst="rect">
            <a:avLst/>
          </a:prstGeom>
          <a:ln>
            <a:noFill/>
          </a:ln>
        </p:spPr>
      </p:pic>
      <p:sp>
        <p:nvSpPr>
          <p:cNvPr id="29" name="Šestiúhelník 28">
            <a:extLst>
              <a:ext uri="{FF2B5EF4-FFF2-40B4-BE49-F238E27FC236}">
                <a16:creationId xmlns:a16="http://schemas.microsoft.com/office/drawing/2014/main" id="{FFE7FE79-E612-45D3-88FF-164339FA785C}"/>
              </a:ext>
            </a:extLst>
          </p:cNvPr>
          <p:cNvSpPr/>
          <p:nvPr/>
        </p:nvSpPr>
        <p:spPr>
          <a:xfrm rot="16200000">
            <a:off x="2904388" y="1412248"/>
            <a:ext cx="1230069" cy="1060194"/>
          </a:xfrm>
          <a:prstGeom prst="hexagon">
            <a:avLst/>
          </a:prstGeom>
          <a:solidFill>
            <a:schemeClr val="bg1"/>
          </a:solidFill>
          <a:ln w="28575">
            <a:solidFill>
              <a:srgbClr val="EEC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Obrázek 27">
            <a:extLst>
              <a:ext uri="{FF2B5EF4-FFF2-40B4-BE49-F238E27FC236}">
                <a16:creationId xmlns:a16="http://schemas.microsoft.com/office/drawing/2014/main" id="{7222E1B7-C441-4CB1-9268-0D0336C7D99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323" y="1868712"/>
            <a:ext cx="986629" cy="98069"/>
          </a:xfrm>
          <a:prstGeom prst="rect">
            <a:avLst/>
          </a:prstGeom>
          <a:ln>
            <a:noFill/>
          </a:ln>
        </p:spPr>
      </p:pic>
      <p:sp>
        <p:nvSpPr>
          <p:cNvPr id="54" name="Volný tvar: obrazec 53">
            <a:extLst>
              <a:ext uri="{FF2B5EF4-FFF2-40B4-BE49-F238E27FC236}">
                <a16:creationId xmlns:a16="http://schemas.microsoft.com/office/drawing/2014/main" id="{2975B23E-AFF8-47D2-AD46-0AC31BB03F98}"/>
              </a:ext>
            </a:extLst>
          </p:cNvPr>
          <p:cNvSpPr/>
          <p:nvPr/>
        </p:nvSpPr>
        <p:spPr>
          <a:xfrm rot="16200000">
            <a:off x="1718728" y="3708267"/>
            <a:ext cx="1391989" cy="1062524"/>
          </a:xfrm>
          <a:custGeom>
            <a:avLst/>
            <a:gdLst>
              <a:gd name="connsiteX0" fmla="*/ 0 w 1239574"/>
              <a:gd name="connsiteY0" fmla="*/ 0 h 946184"/>
              <a:gd name="connsiteX1" fmla="*/ 237157 w 1239574"/>
              <a:gd name="connsiteY1" fmla="*/ 474314 h 946184"/>
              <a:gd name="connsiteX2" fmla="*/ 2445 w 1239574"/>
              <a:gd name="connsiteY2" fmla="*/ 941294 h 946184"/>
              <a:gd name="connsiteX3" fmla="*/ 1239574 w 1239574"/>
              <a:gd name="connsiteY3" fmla="*/ 946184 h 946184"/>
              <a:gd name="connsiteX4" fmla="*/ 1002417 w 1239574"/>
              <a:gd name="connsiteY4" fmla="*/ 474314 h 946184"/>
              <a:gd name="connsiteX5" fmla="*/ 1237129 w 1239574"/>
              <a:gd name="connsiteY5" fmla="*/ 4890 h 946184"/>
              <a:gd name="connsiteX6" fmla="*/ 0 w 1239574"/>
              <a:gd name="connsiteY6" fmla="*/ 0 h 94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9574" h="946184">
                <a:moveTo>
                  <a:pt x="0" y="0"/>
                </a:moveTo>
                <a:lnTo>
                  <a:pt x="237157" y="474314"/>
                </a:lnTo>
                <a:lnTo>
                  <a:pt x="2445" y="941294"/>
                </a:lnTo>
                <a:lnTo>
                  <a:pt x="1239574" y="946184"/>
                </a:lnTo>
                <a:lnTo>
                  <a:pt x="1002417" y="474314"/>
                </a:lnTo>
                <a:lnTo>
                  <a:pt x="1237129" y="4890"/>
                </a:lnTo>
                <a:lnTo>
                  <a:pt x="0" y="0"/>
                </a:lnTo>
                <a:close/>
              </a:path>
            </a:pathLst>
          </a:custGeom>
          <a:solidFill>
            <a:srgbClr val="00AFF0"/>
          </a:solidFill>
          <a:ln w="28575">
            <a:solidFill>
              <a:srgbClr val="00AF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Volný tvar: obrazec 54">
            <a:extLst>
              <a:ext uri="{FF2B5EF4-FFF2-40B4-BE49-F238E27FC236}">
                <a16:creationId xmlns:a16="http://schemas.microsoft.com/office/drawing/2014/main" id="{ED9B39E1-46A2-4478-9D5B-1B9BBF1A5178}"/>
              </a:ext>
            </a:extLst>
          </p:cNvPr>
          <p:cNvSpPr/>
          <p:nvPr/>
        </p:nvSpPr>
        <p:spPr>
          <a:xfrm rot="16200000">
            <a:off x="2796691" y="3709913"/>
            <a:ext cx="1391989" cy="1062524"/>
          </a:xfrm>
          <a:custGeom>
            <a:avLst/>
            <a:gdLst>
              <a:gd name="connsiteX0" fmla="*/ 0 w 1239574"/>
              <a:gd name="connsiteY0" fmla="*/ 0 h 946184"/>
              <a:gd name="connsiteX1" fmla="*/ 237157 w 1239574"/>
              <a:gd name="connsiteY1" fmla="*/ 474314 h 946184"/>
              <a:gd name="connsiteX2" fmla="*/ 2445 w 1239574"/>
              <a:gd name="connsiteY2" fmla="*/ 941294 h 946184"/>
              <a:gd name="connsiteX3" fmla="*/ 1239574 w 1239574"/>
              <a:gd name="connsiteY3" fmla="*/ 946184 h 946184"/>
              <a:gd name="connsiteX4" fmla="*/ 1002417 w 1239574"/>
              <a:gd name="connsiteY4" fmla="*/ 474314 h 946184"/>
              <a:gd name="connsiteX5" fmla="*/ 1237129 w 1239574"/>
              <a:gd name="connsiteY5" fmla="*/ 4890 h 946184"/>
              <a:gd name="connsiteX6" fmla="*/ 0 w 1239574"/>
              <a:gd name="connsiteY6" fmla="*/ 0 h 94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9574" h="946184">
                <a:moveTo>
                  <a:pt x="0" y="0"/>
                </a:moveTo>
                <a:lnTo>
                  <a:pt x="237157" y="474314"/>
                </a:lnTo>
                <a:lnTo>
                  <a:pt x="2445" y="941294"/>
                </a:lnTo>
                <a:lnTo>
                  <a:pt x="1239574" y="946184"/>
                </a:lnTo>
                <a:lnTo>
                  <a:pt x="1002417" y="474314"/>
                </a:lnTo>
                <a:lnTo>
                  <a:pt x="1237129" y="4890"/>
                </a:lnTo>
                <a:lnTo>
                  <a:pt x="0" y="0"/>
                </a:lnTo>
                <a:close/>
              </a:path>
            </a:pathLst>
          </a:custGeom>
          <a:solidFill>
            <a:srgbClr val="EEC230"/>
          </a:solidFill>
          <a:ln w="28575">
            <a:solidFill>
              <a:srgbClr val="EEC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Volný tvar: obrazec 55">
            <a:extLst>
              <a:ext uri="{FF2B5EF4-FFF2-40B4-BE49-F238E27FC236}">
                <a16:creationId xmlns:a16="http://schemas.microsoft.com/office/drawing/2014/main" id="{6AD9F4F9-4F0C-4D02-80F5-1A75FC341057}"/>
              </a:ext>
            </a:extLst>
          </p:cNvPr>
          <p:cNvSpPr/>
          <p:nvPr/>
        </p:nvSpPr>
        <p:spPr>
          <a:xfrm rot="16200000">
            <a:off x="3881426" y="3698630"/>
            <a:ext cx="1391989" cy="1062524"/>
          </a:xfrm>
          <a:custGeom>
            <a:avLst/>
            <a:gdLst>
              <a:gd name="connsiteX0" fmla="*/ 0 w 1239574"/>
              <a:gd name="connsiteY0" fmla="*/ 0 h 946184"/>
              <a:gd name="connsiteX1" fmla="*/ 237157 w 1239574"/>
              <a:gd name="connsiteY1" fmla="*/ 474314 h 946184"/>
              <a:gd name="connsiteX2" fmla="*/ 2445 w 1239574"/>
              <a:gd name="connsiteY2" fmla="*/ 941294 h 946184"/>
              <a:gd name="connsiteX3" fmla="*/ 1239574 w 1239574"/>
              <a:gd name="connsiteY3" fmla="*/ 946184 h 946184"/>
              <a:gd name="connsiteX4" fmla="*/ 1002417 w 1239574"/>
              <a:gd name="connsiteY4" fmla="*/ 474314 h 946184"/>
              <a:gd name="connsiteX5" fmla="*/ 1237129 w 1239574"/>
              <a:gd name="connsiteY5" fmla="*/ 4890 h 946184"/>
              <a:gd name="connsiteX6" fmla="*/ 0 w 1239574"/>
              <a:gd name="connsiteY6" fmla="*/ 0 h 94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9574" h="946184">
                <a:moveTo>
                  <a:pt x="0" y="0"/>
                </a:moveTo>
                <a:lnTo>
                  <a:pt x="237157" y="474314"/>
                </a:lnTo>
                <a:lnTo>
                  <a:pt x="2445" y="941294"/>
                </a:lnTo>
                <a:lnTo>
                  <a:pt x="1239574" y="946184"/>
                </a:lnTo>
                <a:lnTo>
                  <a:pt x="1002417" y="474314"/>
                </a:lnTo>
                <a:lnTo>
                  <a:pt x="1237129" y="4890"/>
                </a:lnTo>
                <a:lnTo>
                  <a:pt x="0" y="0"/>
                </a:lnTo>
                <a:close/>
              </a:path>
            </a:pathLst>
          </a:custGeom>
          <a:solidFill>
            <a:srgbClr val="00AFF0"/>
          </a:solidFill>
          <a:ln w="28575">
            <a:solidFill>
              <a:srgbClr val="00AF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7" name="Volný tvar: obrazec 56">
            <a:extLst>
              <a:ext uri="{FF2B5EF4-FFF2-40B4-BE49-F238E27FC236}">
                <a16:creationId xmlns:a16="http://schemas.microsoft.com/office/drawing/2014/main" id="{6EEADAA6-67F6-46EA-97EC-A2C7C8BD4F85}"/>
              </a:ext>
            </a:extLst>
          </p:cNvPr>
          <p:cNvSpPr/>
          <p:nvPr/>
        </p:nvSpPr>
        <p:spPr>
          <a:xfrm rot="16200000">
            <a:off x="4972072" y="3707374"/>
            <a:ext cx="1391989" cy="1062524"/>
          </a:xfrm>
          <a:custGeom>
            <a:avLst/>
            <a:gdLst>
              <a:gd name="connsiteX0" fmla="*/ 0 w 1239574"/>
              <a:gd name="connsiteY0" fmla="*/ 0 h 946184"/>
              <a:gd name="connsiteX1" fmla="*/ 237157 w 1239574"/>
              <a:gd name="connsiteY1" fmla="*/ 474314 h 946184"/>
              <a:gd name="connsiteX2" fmla="*/ 2445 w 1239574"/>
              <a:gd name="connsiteY2" fmla="*/ 941294 h 946184"/>
              <a:gd name="connsiteX3" fmla="*/ 1239574 w 1239574"/>
              <a:gd name="connsiteY3" fmla="*/ 946184 h 946184"/>
              <a:gd name="connsiteX4" fmla="*/ 1002417 w 1239574"/>
              <a:gd name="connsiteY4" fmla="*/ 474314 h 946184"/>
              <a:gd name="connsiteX5" fmla="*/ 1237129 w 1239574"/>
              <a:gd name="connsiteY5" fmla="*/ 4890 h 946184"/>
              <a:gd name="connsiteX6" fmla="*/ 0 w 1239574"/>
              <a:gd name="connsiteY6" fmla="*/ 0 h 94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9574" h="946184">
                <a:moveTo>
                  <a:pt x="0" y="0"/>
                </a:moveTo>
                <a:lnTo>
                  <a:pt x="237157" y="474314"/>
                </a:lnTo>
                <a:lnTo>
                  <a:pt x="2445" y="941294"/>
                </a:lnTo>
                <a:lnTo>
                  <a:pt x="1239574" y="946184"/>
                </a:lnTo>
                <a:lnTo>
                  <a:pt x="1002417" y="474314"/>
                </a:lnTo>
                <a:lnTo>
                  <a:pt x="1237129" y="4890"/>
                </a:lnTo>
                <a:lnTo>
                  <a:pt x="0" y="0"/>
                </a:lnTo>
                <a:close/>
              </a:path>
            </a:pathLst>
          </a:custGeom>
          <a:solidFill>
            <a:srgbClr val="EEC230"/>
          </a:solidFill>
          <a:ln w="28575">
            <a:solidFill>
              <a:srgbClr val="EEC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Volný tvar: obrazec 58">
            <a:extLst>
              <a:ext uri="{FF2B5EF4-FFF2-40B4-BE49-F238E27FC236}">
                <a16:creationId xmlns:a16="http://schemas.microsoft.com/office/drawing/2014/main" id="{E5B10234-FECA-431D-B49A-2C65C283093B}"/>
              </a:ext>
            </a:extLst>
          </p:cNvPr>
          <p:cNvSpPr/>
          <p:nvPr/>
        </p:nvSpPr>
        <p:spPr>
          <a:xfrm rot="16200000">
            <a:off x="6051839" y="3699546"/>
            <a:ext cx="1391989" cy="1062524"/>
          </a:xfrm>
          <a:custGeom>
            <a:avLst/>
            <a:gdLst>
              <a:gd name="connsiteX0" fmla="*/ 0 w 1239574"/>
              <a:gd name="connsiteY0" fmla="*/ 0 h 946184"/>
              <a:gd name="connsiteX1" fmla="*/ 237157 w 1239574"/>
              <a:gd name="connsiteY1" fmla="*/ 474314 h 946184"/>
              <a:gd name="connsiteX2" fmla="*/ 2445 w 1239574"/>
              <a:gd name="connsiteY2" fmla="*/ 941294 h 946184"/>
              <a:gd name="connsiteX3" fmla="*/ 1239574 w 1239574"/>
              <a:gd name="connsiteY3" fmla="*/ 946184 h 946184"/>
              <a:gd name="connsiteX4" fmla="*/ 1002417 w 1239574"/>
              <a:gd name="connsiteY4" fmla="*/ 474314 h 946184"/>
              <a:gd name="connsiteX5" fmla="*/ 1237129 w 1239574"/>
              <a:gd name="connsiteY5" fmla="*/ 4890 h 946184"/>
              <a:gd name="connsiteX6" fmla="*/ 0 w 1239574"/>
              <a:gd name="connsiteY6" fmla="*/ 0 h 94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9574" h="946184">
                <a:moveTo>
                  <a:pt x="0" y="0"/>
                </a:moveTo>
                <a:lnTo>
                  <a:pt x="237157" y="474314"/>
                </a:lnTo>
                <a:lnTo>
                  <a:pt x="2445" y="941294"/>
                </a:lnTo>
                <a:lnTo>
                  <a:pt x="1239574" y="946184"/>
                </a:lnTo>
                <a:lnTo>
                  <a:pt x="1002417" y="474314"/>
                </a:lnTo>
                <a:lnTo>
                  <a:pt x="1237129" y="4890"/>
                </a:lnTo>
                <a:lnTo>
                  <a:pt x="0" y="0"/>
                </a:lnTo>
                <a:close/>
              </a:path>
            </a:pathLst>
          </a:custGeom>
          <a:solidFill>
            <a:srgbClr val="00AFF0"/>
          </a:solidFill>
          <a:ln w="28575">
            <a:solidFill>
              <a:srgbClr val="00AF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Obdélník 62">
            <a:extLst>
              <a:ext uri="{FF2B5EF4-FFF2-40B4-BE49-F238E27FC236}">
                <a16:creationId xmlns:a16="http://schemas.microsoft.com/office/drawing/2014/main" id="{C2B337D0-DF6E-4D06-8386-46A5045D9F56}"/>
              </a:ext>
            </a:extLst>
          </p:cNvPr>
          <p:cNvSpPr/>
          <p:nvPr/>
        </p:nvSpPr>
        <p:spPr>
          <a:xfrm>
            <a:off x="1828568" y="3863141"/>
            <a:ext cx="1169727" cy="725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Solar supply and energy conversion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64" name="Obdélník 63">
            <a:extLst>
              <a:ext uri="{FF2B5EF4-FFF2-40B4-BE49-F238E27FC236}">
                <a16:creationId xmlns:a16="http://schemas.microsoft.com/office/drawing/2014/main" id="{ACFF61A6-DC64-49D5-B0C3-90893E09DC41}"/>
              </a:ext>
            </a:extLst>
          </p:cNvPr>
          <p:cNvSpPr/>
          <p:nvPr/>
        </p:nvSpPr>
        <p:spPr>
          <a:xfrm>
            <a:off x="2894974" y="3863141"/>
            <a:ext cx="1169727" cy="725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Electrical and thermal storage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65" name="Obdélník 64">
            <a:extLst>
              <a:ext uri="{FF2B5EF4-FFF2-40B4-BE49-F238E27FC236}">
                <a16:creationId xmlns:a16="http://schemas.microsoft.com/office/drawing/2014/main" id="{77D13F64-DB50-4890-A0E6-5C9B92BE1C41}"/>
              </a:ext>
            </a:extLst>
          </p:cNvPr>
          <p:cNvSpPr/>
          <p:nvPr/>
        </p:nvSpPr>
        <p:spPr>
          <a:xfrm>
            <a:off x="4023694" y="3868570"/>
            <a:ext cx="1169727" cy="933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Building Energy Management System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66" name="Obdélník 65">
            <a:extLst>
              <a:ext uri="{FF2B5EF4-FFF2-40B4-BE49-F238E27FC236}">
                <a16:creationId xmlns:a16="http://schemas.microsoft.com/office/drawing/2014/main" id="{3706484C-AB94-4D93-903A-861840DFDB02}"/>
              </a:ext>
            </a:extLst>
          </p:cNvPr>
          <p:cNvSpPr/>
          <p:nvPr/>
        </p:nvSpPr>
        <p:spPr>
          <a:xfrm>
            <a:off x="5085965" y="4039747"/>
            <a:ext cx="1169727" cy="518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Demonstration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67" name="Obdélník 66">
            <a:extLst>
              <a:ext uri="{FF2B5EF4-FFF2-40B4-BE49-F238E27FC236}">
                <a16:creationId xmlns:a16="http://schemas.microsoft.com/office/drawing/2014/main" id="{FE16945F-FD04-4AD7-96D2-346E2B42E265}"/>
              </a:ext>
            </a:extLst>
          </p:cNvPr>
          <p:cNvSpPr/>
          <p:nvPr/>
        </p:nvSpPr>
        <p:spPr>
          <a:xfrm>
            <a:off x="6169722" y="4040353"/>
            <a:ext cx="1169727" cy="311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Exploitation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87" name="Volný tvar: obrazec 86">
            <a:extLst>
              <a:ext uri="{FF2B5EF4-FFF2-40B4-BE49-F238E27FC236}">
                <a16:creationId xmlns:a16="http://schemas.microsoft.com/office/drawing/2014/main" id="{479762D5-AFA2-411B-ADBE-B4CC9E9AC52A}"/>
              </a:ext>
            </a:extLst>
          </p:cNvPr>
          <p:cNvSpPr/>
          <p:nvPr/>
        </p:nvSpPr>
        <p:spPr>
          <a:xfrm rot="16200000">
            <a:off x="3688675" y="5330844"/>
            <a:ext cx="1248042" cy="533077"/>
          </a:xfrm>
          <a:custGeom>
            <a:avLst/>
            <a:gdLst>
              <a:gd name="connsiteX0" fmla="*/ 0 w 1116013"/>
              <a:gd name="connsiteY0" fmla="*/ 11113 h 488950"/>
              <a:gd name="connsiteX1" fmla="*/ 238125 w 1116013"/>
              <a:gd name="connsiteY1" fmla="*/ 488950 h 488950"/>
              <a:gd name="connsiteX2" fmla="*/ 877888 w 1116013"/>
              <a:gd name="connsiteY2" fmla="*/ 485775 h 488950"/>
              <a:gd name="connsiteX3" fmla="*/ 1116013 w 1116013"/>
              <a:gd name="connsiteY3" fmla="*/ 0 h 4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6013" h="488950">
                <a:moveTo>
                  <a:pt x="0" y="11113"/>
                </a:moveTo>
                <a:lnTo>
                  <a:pt x="238125" y="488950"/>
                </a:lnTo>
                <a:lnTo>
                  <a:pt x="877888" y="485775"/>
                </a:lnTo>
                <a:lnTo>
                  <a:pt x="1116013" y="0"/>
                </a:lnTo>
              </a:path>
            </a:pathLst>
          </a:custGeom>
          <a:noFill/>
          <a:ln w="57150">
            <a:solidFill>
              <a:srgbClr val="00AF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9" name="Volný tvar: obrazec 88">
            <a:extLst>
              <a:ext uri="{FF2B5EF4-FFF2-40B4-BE49-F238E27FC236}">
                <a16:creationId xmlns:a16="http://schemas.microsoft.com/office/drawing/2014/main" id="{B1491929-0D50-4794-BF17-3573194BE417}"/>
              </a:ext>
            </a:extLst>
          </p:cNvPr>
          <p:cNvSpPr/>
          <p:nvPr/>
        </p:nvSpPr>
        <p:spPr>
          <a:xfrm rot="16200000">
            <a:off x="6088692" y="1909677"/>
            <a:ext cx="268872" cy="1054999"/>
          </a:xfrm>
          <a:custGeom>
            <a:avLst/>
            <a:gdLst>
              <a:gd name="connsiteX0" fmla="*/ 4561 w 239432"/>
              <a:gd name="connsiteY0" fmla="*/ 939483 h 939483"/>
              <a:gd name="connsiteX1" fmla="*/ 239432 w 239432"/>
              <a:gd name="connsiteY1" fmla="*/ 474302 h 939483"/>
              <a:gd name="connsiteX2" fmla="*/ 0 w 239432"/>
              <a:gd name="connsiteY2" fmla="*/ 0 h 93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432" h="939483">
                <a:moveTo>
                  <a:pt x="4561" y="939483"/>
                </a:moveTo>
                <a:lnTo>
                  <a:pt x="239432" y="474302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00AF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1" name="Přímá spojnice 90">
            <a:extLst>
              <a:ext uri="{FF2B5EF4-FFF2-40B4-BE49-F238E27FC236}">
                <a16:creationId xmlns:a16="http://schemas.microsoft.com/office/drawing/2014/main" id="{E8B7975A-4C6E-4278-A2BD-D8280870C50B}"/>
              </a:ext>
            </a:extLst>
          </p:cNvPr>
          <p:cNvCxnSpPr>
            <a:cxnSpLocks/>
            <a:stCxn id="89" idx="1"/>
            <a:endCxn id="16" idx="5"/>
          </p:cNvCxnSpPr>
          <p:nvPr/>
        </p:nvCxnSpPr>
        <p:spPr>
          <a:xfrm rot="16200000" flipV="1">
            <a:off x="5877196" y="1951688"/>
            <a:ext cx="699702" cy="2403"/>
          </a:xfrm>
          <a:prstGeom prst="line">
            <a:avLst/>
          </a:prstGeom>
          <a:ln w="28575">
            <a:solidFill>
              <a:srgbClr val="00AF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Volný tvar: obrazec 92">
            <a:extLst>
              <a:ext uri="{FF2B5EF4-FFF2-40B4-BE49-F238E27FC236}">
                <a16:creationId xmlns:a16="http://schemas.microsoft.com/office/drawing/2014/main" id="{62C352C2-1BBF-44A7-981F-254C41F93212}"/>
              </a:ext>
            </a:extLst>
          </p:cNvPr>
          <p:cNvSpPr/>
          <p:nvPr/>
        </p:nvSpPr>
        <p:spPr>
          <a:xfrm rot="16200000">
            <a:off x="6004496" y="2782956"/>
            <a:ext cx="977787" cy="532340"/>
          </a:xfrm>
          <a:custGeom>
            <a:avLst/>
            <a:gdLst>
              <a:gd name="connsiteX0" fmla="*/ 0 w 869674"/>
              <a:gd name="connsiteY0" fmla="*/ 0 h 472109"/>
              <a:gd name="connsiteX1" fmla="*/ 236055 w 869674"/>
              <a:gd name="connsiteY1" fmla="*/ 472109 h 472109"/>
              <a:gd name="connsiteX2" fmla="*/ 869674 w 869674"/>
              <a:gd name="connsiteY2" fmla="*/ 467139 h 47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9674" h="472109">
                <a:moveTo>
                  <a:pt x="0" y="0"/>
                </a:moveTo>
                <a:lnTo>
                  <a:pt x="236055" y="472109"/>
                </a:lnTo>
                <a:lnTo>
                  <a:pt x="869674" y="467139"/>
                </a:lnTo>
              </a:path>
            </a:pathLst>
          </a:custGeom>
          <a:noFill/>
          <a:ln w="28575">
            <a:solidFill>
              <a:srgbClr val="00AF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4" name="Volný tvar: obrazec 93">
            <a:extLst>
              <a:ext uri="{FF2B5EF4-FFF2-40B4-BE49-F238E27FC236}">
                <a16:creationId xmlns:a16="http://schemas.microsoft.com/office/drawing/2014/main" id="{68DF4A1D-E1B7-4FD1-98D3-DD7D08E6016E}"/>
              </a:ext>
            </a:extLst>
          </p:cNvPr>
          <p:cNvSpPr/>
          <p:nvPr/>
        </p:nvSpPr>
        <p:spPr>
          <a:xfrm rot="16200000">
            <a:off x="6884336" y="2169374"/>
            <a:ext cx="273450" cy="532949"/>
          </a:xfrm>
          <a:custGeom>
            <a:avLst/>
            <a:gdLst>
              <a:gd name="connsiteX0" fmla="*/ 0 w 243509"/>
              <a:gd name="connsiteY0" fmla="*/ 0 h 474594"/>
              <a:gd name="connsiteX1" fmla="*/ 243509 w 243509"/>
              <a:gd name="connsiteY1" fmla="*/ 474594 h 47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3509" h="474594">
                <a:moveTo>
                  <a:pt x="0" y="0"/>
                </a:moveTo>
                <a:lnTo>
                  <a:pt x="243509" y="474594"/>
                </a:lnTo>
              </a:path>
            </a:pathLst>
          </a:custGeom>
          <a:noFill/>
          <a:ln w="28575">
            <a:solidFill>
              <a:srgbClr val="00AF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5" name="Volný tvar: obrazec 94">
            <a:extLst>
              <a:ext uri="{FF2B5EF4-FFF2-40B4-BE49-F238E27FC236}">
                <a16:creationId xmlns:a16="http://schemas.microsoft.com/office/drawing/2014/main" id="{4CEDA197-6F04-4929-89DA-00A43E0ED935}"/>
              </a:ext>
            </a:extLst>
          </p:cNvPr>
          <p:cNvSpPr/>
          <p:nvPr/>
        </p:nvSpPr>
        <p:spPr>
          <a:xfrm rot="16200000">
            <a:off x="6934561" y="1951730"/>
            <a:ext cx="697577" cy="2791"/>
          </a:xfrm>
          <a:custGeom>
            <a:avLst/>
            <a:gdLst>
              <a:gd name="connsiteX0" fmla="*/ 0 w 621196"/>
              <a:gd name="connsiteY0" fmla="*/ 2485 h 2485"/>
              <a:gd name="connsiteX1" fmla="*/ 621196 w 621196"/>
              <a:gd name="connsiteY1" fmla="*/ 0 h 2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1196" h="2485">
                <a:moveTo>
                  <a:pt x="0" y="2485"/>
                </a:moveTo>
                <a:lnTo>
                  <a:pt x="621196" y="0"/>
                </a:lnTo>
              </a:path>
            </a:pathLst>
          </a:custGeom>
          <a:noFill/>
          <a:ln w="28575">
            <a:solidFill>
              <a:srgbClr val="00AF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Obdélník 60">
            <a:extLst>
              <a:ext uri="{FF2B5EF4-FFF2-40B4-BE49-F238E27FC236}">
                <a16:creationId xmlns:a16="http://schemas.microsoft.com/office/drawing/2014/main" id="{28557EFA-2729-48A8-842E-1C157A1E5A20}"/>
              </a:ext>
            </a:extLst>
          </p:cNvPr>
          <p:cNvSpPr/>
          <p:nvPr/>
        </p:nvSpPr>
        <p:spPr>
          <a:xfrm>
            <a:off x="283201" y="2320335"/>
            <a:ext cx="1460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8" name="Šipka: doprava 57">
            <a:extLst>
              <a:ext uri="{FF2B5EF4-FFF2-40B4-BE49-F238E27FC236}">
                <a16:creationId xmlns:a16="http://schemas.microsoft.com/office/drawing/2014/main" id="{450EE745-B87E-47B5-9D32-7F0C1EF66156}"/>
              </a:ext>
            </a:extLst>
          </p:cNvPr>
          <p:cNvSpPr/>
          <p:nvPr/>
        </p:nvSpPr>
        <p:spPr>
          <a:xfrm rot="10800000">
            <a:off x="7540149" y="4846910"/>
            <a:ext cx="1368181" cy="842201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Obdélník 61">
            <a:extLst>
              <a:ext uri="{FF2B5EF4-FFF2-40B4-BE49-F238E27FC236}">
                <a16:creationId xmlns:a16="http://schemas.microsoft.com/office/drawing/2014/main" id="{A04003BB-82BB-4CFD-A238-FED6F8E342BA}"/>
              </a:ext>
            </a:extLst>
          </p:cNvPr>
          <p:cNvSpPr/>
          <p:nvPr/>
        </p:nvSpPr>
        <p:spPr>
          <a:xfrm>
            <a:off x="7749423" y="5081080"/>
            <a:ext cx="1158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327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4284</TotalTime>
  <Words>540</Words>
  <Application>Microsoft Office PowerPoint</Application>
  <PresentationFormat>Předvádění na obrazovce (4:3)</PresentationFormat>
  <Paragraphs>83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Times New Roman</vt:lpstr>
      <vt:lpstr>Motiv Office</vt:lpstr>
      <vt:lpstr>Prezentace aplikace PowerPoint</vt:lpstr>
      <vt:lpstr>SCORES PROJECT </vt:lpstr>
      <vt:lpstr>OVERALL CONCEPT</vt:lpstr>
      <vt:lpstr>OBJECTIVES</vt:lpstr>
      <vt:lpstr>Prezentace aplikace PowerPoint</vt:lpstr>
      <vt:lpstr>GOALS</vt:lpstr>
      <vt:lpstr>DEMONSTRATION</vt:lpstr>
      <vt:lpstr>HYBRID SYSTEM CONCEPT</vt:lpstr>
      <vt:lpstr>PARTNERS</vt:lpstr>
      <vt:lpstr>CONTACT INFO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Gabriela Urbanova</dc:creator>
  <cp:lastModifiedBy>Martina Bakešová</cp:lastModifiedBy>
  <cp:revision>67</cp:revision>
  <dcterms:created xsi:type="dcterms:W3CDTF">2018-03-28T12:29:14Z</dcterms:created>
  <dcterms:modified xsi:type="dcterms:W3CDTF">2018-11-06T10:51:57Z</dcterms:modified>
</cp:coreProperties>
</file>